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10932" r:id="rId3"/>
    <p:sldId id="2617" r:id="rId4"/>
    <p:sldId id="2147377445" r:id="rId5"/>
    <p:sldId id="10967" r:id="rId6"/>
    <p:sldId id="10931" r:id="rId7"/>
    <p:sldId id="10941" r:id="rId8"/>
    <p:sldId id="10922" r:id="rId9"/>
    <p:sldId id="10928" r:id="rId10"/>
    <p:sldId id="2147377783" r:id="rId11"/>
    <p:sldId id="2147377785" r:id="rId12"/>
    <p:sldId id="10940" r:id="rId13"/>
    <p:sldId id="2147377781"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77" d="100"/>
          <a:sy n="77" d="100"/>
        </p:scale>
        <p:origin x="23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803428826715811E-2"/>
          <c:y val="3.4926301558564805E-2"/>
          <c:w val="0.90565756408108566"/>
          <c:h val="0.88165583577059814"/>
        </c:manualLayout>
      </c:layout>
      <c:areaChart>
        <c:grouping val="standard"/>
        <c:varyColors val="0"/>
        <c:ser>
          <c:idx val="0"/>
          <c:order val="0"/>
          <c:spPr>
            <a:solidFill>
              <a:schemeClr val="accent1"/>
            </a:solidFill>
            <a:ln>
              <a:noFill/>
            </a:ln>
            <a:effectLst/>
          </c:spPr>
          <c:cat>
            <c:strRef>
              <c:f>'001_11re_2023'!$D$17:$BC$17</c:f>
              <c:strCache>
                <c:ptCount val="52"/>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pt idx="43">
                  <c:v>2016</c:v>
                </c:pt>
                <c:pt idx="44">
                  <c:v>2017</c:v>
                </c:pt>
                <c:pt idx="45">
                  <c:v>2018</c:v>
                </c:pt>
                <c:pt idx="46">
                  <c:v>2019</c:v>
                </c:pt>
                <c:pt idx="47">
                  <c:v>2020</c:v>
                </c:pt>
                <c:pt idx="48">
                  <c:v>2021</c:v>
                </c:pt>
                <c:pt idx="49">
                  <c:v>2022</c:v>
                </c:pt>
                <c:pt idx="50">
                  <c:v>2023</c:v>
                </c:pt>
                <c:pt idx="51">
                  <c:v>2024/M1-10</c:v>
                </c:pt>
              </c:strCache>
            </c:strRef>
          </c:cat>
          <c:val>
            <c:numRef>
              <c:f>'001_11re_2023'!$D$18:$BC$18</c:f>
              <c:numCache>
                <c:formatCode>0</c:formatCode>
                <c:ptCount val="52"/>
                <c:pt idx="0">
                  <c:v>3349</c:v>
                </c:pt>
                <c:pt idx="1">
                  <c:v>3553</c:v>
                </c:pt>
                <c:pt idx="2">
                  <c:v>2658</c:v>
                </c:pt>
                <c:pt idx="3">
                  <c:v>1248</c:v>
                </c:pt>
                <c:pt idx="4">
                  <c:v>1920</c:v>
                </c:pt>
                <c:pt idx="5">
                  <c:v>134</c:v>
                </c:pt>
                <c:pt idx="6">
                  <c:v>405</c:v>
                </c:pt>
                <c:pt idx="7">
                  <c:v>858</c:v>
                </c:pt>
                <c:pt idx="8">
                  <c:v>1318</c:v>
                </c:pt>
                <c:pt idx="9">
                  <c:v>1539</c:v>
                </c:pt>
                <c:pt idx="10">
                  <c:v>1292</c:v>
                </c:pt>
                <c:pt idx="11">
                  <c:v>906</c:v>
                </c:pt>
                <c:pt idx="12">
                  <c:v>866</c:v>
                </c:pt>
                <c:pt idx="13">
                  <c:v>901</c:v>
                </c:pt>
                <c:pt idx="14">
                  <c:v>935</c:v>
                </c:pt>
                <c:pt idx="15">
                  <c:v>1190</c:v>
                </c:pt>
                <c:pt idx="16">
                  <c:v>949</c:v>
                </c:pt>
                <c:pt idx="17">
                  <c:v>869</c:v>
                </c:pt>
                <c:pt idx="18">
                  <c:v>1193</c:v>
                </c:pt>
                <c:pt idx="19">
                  <c:v>1524</c:v>
                </c:pt>
                <c:pt idx="20">
                  <c:v>1714</c:v>
                </c:pt>
                <c:pt idx="21">
                  <c:v>2659</c:v>
                </c:pt>
                <c:pt idx="22">
                  <c:v>2812</c:v>
                </c:pt>
                <c:pt idx="23">
                  <c:v>2866</c:v>
                </c:pt>
                <c:pt idx="24">
                  <c:v>2807</c:v>
                </c:pt>
                <c:pt idx="25">
                  <c:v>3132</c:v>
                </c:pt>
                <c:pt idx="26">
                  <c:v>2390</c:v>
                </c:pt>
                <c:pt idx="27">
                  <c:v>1418</c:v>
                </c:pt>
                <c:pt idx="28">
                  <c:v>2371</c:v>
                </c:pt>
                <c:pt idx="29">
                  <c:v>1686</c:v>
                </c:pt>
                <c:pt idx="30">
                  <c:v>1466</c:v>
                </c:pt>
                <c:pt idx="31">
                  <c:v>940</c:v>
                </c:pt>
                <c:pt idx="32">
                  <c:v>1213</c:v>
                </c:pt>
                <c:pt idx="33">
                  <c:v>1706</c:v>
                </c:pt>
                <c:pt idx="34">
                  <c:v>836</c:v>
                </c:pt>
                <c:pt idx="35">
                  <c:v>1257</c:v>
                </c:pt>
                <c:pt idx="36">
                  <c:v>1447</c:v>
                </c:pt>
                <c:pt idx="37">
                  <c:v>2107</c:v>
                </c:pt>
                <c:pt idx="38">
                  <c:v>2153</c:v>
                </c:pt>
                <c:pt idx="39">
                  <c:v>2218</c:v>
                </c:pt>
                <c:pt idx="40">
                  <c:v>2554</c:v>
                </c:pt>
                <c:pt idx="41">
                  <c:v>2051</c:v>
                </c:pt>
                <c:pt idx="42">
                  <c:v>2654</c:v>
                </c:pt>
                <c:pt idx="43">
                  <c:v>2126</c:v>
                </c:pt>
                <c:pt idx="44">
                  <c:v>2780</c:v>
                </c:pt>
                <c:pt idx="45">
                  <c:v>2266</c:v>
                </c:pt>
                <c:pt idx="46">
                  <c:v>2296</c:v>
                </c:pt>
                <c:pt idx="47">
                  <c:v>2802</c:v>
                </c:pt>
                <c:pt idx="48">
                  <c:v>2301</c:v>
                </c:pt>
                <c:pt idx="49">
                  <c:v>3772</c:v>
                </c:pt>
                <c:pt idx="50">
                  <c:v>5140</c:v>
                </c:pt>
                <c:pt idx="51" formatCode="General">
                  <c:v>4519</c:v>
                </c:pt>
              </c:numCache>
            </c:numRef>
          </c:val>
          <c:extLst>
            <c:ext xmlns:c16="http://schemas.microsoft.com/office/drawing/2014/chart" uri="{C3380CC4-5D6E-409C-BE32-E72D297353CC}">
              <c16:uniqueId val="{00000000-9A60-4CD9-9FF8-29AAFDA0A574}"/>
            </c:ext>
          </c:extLst>
        </c:ser>
        <c:dLbls>
          <c:showLegendKey val="0"/>
          <c:showVal val="0"/>
          <c:showCatName val="0"/>
          <c:showSerName val="0"/>
          <c:showPercent val="0"/>
          <c:showBubbleSize val="0"/>
        </c:dLbls>
        <c:axId val="1058276672"/>
        <c:axId val="696495024"/>
      </c:areaChart>
      <c:catAx>
        <c:axId val="10582766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i-FI"/>
          </a:p>
        </c:txPr>
        <c:crossAx val="696495024"/>
        <c:crosses val="autoZero"/>
        <c:auto val="1"/>
        <c:lblAlgn val="ctr"/>
        <c:lblOffset val="100"/>
        <c:noMultiLvlLbl val="0"/>
      </c:catAx>
      <c:valAx>
        <c:axId val="696495024"/>
        <c:scaling>
          <c:orientation val="minMax"/>
          <c:max val="6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1058276672"/>
        <c:crosses val="autoZero"/>
        <c:crossBetween val="midCat"/>
        <c:majorUnit val="5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'yhteensä-perusura'!$N$3</c:f>
              <c:strCache>
                <c:ptCount val="1"/>
                <c:pt idx="0">
                  <c:v>Perusura</c:v>
                </c:pt>
              </c:strCache>
            </c:strRef>
          </c:tx>
          <c:spPr>
            <a:ln w="38100" cap="flat" cmpd="sng" algn="ctr">
              <a:solidFill>
                <a:schemeClr val="accent1">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38100" cap="flat" cmpd="sng" algn="ctr">
                <a:solidFill>
                  <a:schemeClr val="accent1">
                    <a:shade val="95000"/>
                  </a:schemeClr>
                </a:solidFill>
                <a:round/>
              </a:ln>
              <a:effectLst>
                <a:outerShdw blurRad="40000" dist="20000" dir="5400000" rotWithShape="0">
                  <a:srgbClr val="000000">
                    <a:alpha val="38000"/>
                  </a:srgbClr>
                </a:outerShdw>
              </a:effectLst>
            </c:spPr>
          </c:marker>
          <c:dLbls>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47-496F-B9E0-80050C9E988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'yhteensä-perusura'!$M$4:$M$21</c:f>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xVal>
          <c:yVal>
            <c:numRef>
              <c:f>'yhteensä-perusura'!$N$4:$N$21</c:f>
              <c:numCache>
                <c:formatCode>0</c:formatCode>
                <c:ptCount val="18"/>
                <c:pt idx="0">
                  <c:v>310605</c:v>
                </c:pt>
                <c:pt idx="1">
                  <c:v>313952.78000000009</c:v>
                </c:pt>
                <c:pt idx="2">
                  <c:v>317374.31000000006</c:v>
                </c:pt>
                <c:pt idx="3">
                  <c:v>320822.49000000011</c:v>
                </c:pt>
                <c:pt idx="4">
                  <c:v>324237.53999999998</c:v>
                </c:pt>
                <c:pt idx="5">
                  <c:v>327586.95</c:v>
                </c:pt>
                <c:pt idx="6">
                  <c:v>330911.84000000003</c:v>
                </c:pt>
                <c:pt idx="7">
                  <c:v>334251.93000000005</c:v>
                </c:pt>
                <c:pt idx="8">
                  <c:v>337587.58000000007</c:v>
                </c:pt>
                <c:pt idx="9">
                  <c:v>340909.87</c:v>
                </c:pt>
                <c:pt idx="10">
                  <c:v>344209.11</c:v>
                </c:pt>
                <c:pt idx="11">
                  <c:v>347490.7699999999</c:v>
                </c:pt>
                <c:pt idx="12">
                  <c:v>350757.74999999988</c:v>
                </c:pt>
                <c:pt idx="13">
                  <c:v>354019.27999999985</c:v>
                </c:pt>
                <c:pt idx="14">
                  <c:v>357267.91</c:v>
                </c:pt>
                <c:pt idx="15">
                  <c:v>360497.9</c:v>
                </c:pt>
                <c:pt idx="16">
                  <c:v>363706.34000000008</c:v>
                </c:pt>
                <c:pt idx="17">
                  <c:v>366900.21000000008</c:v>
                </c:pt>
              </c:numCache>
            </c:numRef>
          </c:yVal>
          <c:smooth val="0"/>
          <c:extLst>
            <c:ext xmlns:c16="http://schemas.microsoft.com/office/drawing/2014/chart" uri="{C3380CC4-5D6E-409C-BE32-E72D297353CC}">
              <c16:uniqueId val="{00000000-C547-496F-B9E0-80050C9E988D}"/>
            </c:ext>
          </c:extLst>
        </c:ser>
        <c:ser>
          <c:idx val="1"/>
          <c:order val="1"/>
          <c:tx>
            <c:strRef>
              <c:f>'yhteensä-perusura'!$O$3</c:f>
              <c:strCache>
                <c:ptCount val="1"/>
                <c:pt idx="0">
                  <c:v>Syntyvyysskenaario</c:v>
                </c:pt>
              </c:strCache>
            </c:strRef>
          </c:tx>
          <c:spPr>
            <a:ln w="38100" cap="flat" cmpd="sng" algn="ctr">
              <a:solidFill>
                <a:schemeClr val="accent2">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38100" cap="flat" cmpd="sng" algn="ctr">
                <a:solidFill>
                  <a:schemeClr val="accent2">
                    <a:shade val="95000"/>
                  </a:schemeClr>
                </a:solidFill>
                <a:round/>
              </a:ln>
              <a:effectLst>
                <a:outerShdw blurRad="40000" dist="20000" dir="5400000" rotWithShape="0">
                  <a:srgbClr val="000000">
                    <a:alpha val="38000"/>
                  </a:srgbClr>
                </a:outerShdw>
              </a:effectLst>
            </c:spPr>
          </c:marker>
          <c:dLbls>
            <c:dLbl>
              <c:idx val="1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47-496F-B9E0-80050C9E988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'yhteensä-perusura'!$M$4:$M$21</c:f>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xVal>
          <c:yVal>
            <c:numRef>
              <c:f>'yhteensä-perusura'!$O$4:$O$21</c:f>
              <c:numCache>
                <c:formatCode>0</c:formatCode>
                <c:ptCount val="18"/>
                <c:pt idx="0">
                  <c:v>310605</c:v>
                </c:pt>
                <c:pt idx="1">
                  <c:v>313894.59000000008</c:v>
                </c:pt>
                <c:pt idx="2">
                  <c:v>317235.41000000003</c:v>
                </c:pt>
                <c:pt idx="3">
                  <c:v>320579.07000000012</c:v>
                </c:pt>
                <c:pt idx="4">
                  <c:v>323917.92999999988</c:v>
                </c:pt>
                <c:pt idx="5">
                  <c:v>327231.62</c:v>
                </c:pt>
                <c:pt idx="6">
                  <c:v>330507.05000000005</c:v>
                </c:pt>
                <c:pt idx="7">
                  <c:v>333779.82</c:v>
                </c:pt>
                <c:pt idx="8">
                  <c:v>337047.29</c:v>
                </c:pt>
                <c:pt idx="9">
                  <c:v>340304.94</c:v>
                </c:pt>
                <c:pt idx="10">
                  <c:v>343545.26</c:v>
                </c:pt>
                <c:pt idx="11">
                  <c:v>346768.14</c:v>
                </c:pt>
                <c:pt idx="12">
                  <c:v>349971.53999999986</c:v>
                </c:pt>
                <c:pt idx="13">
                  <c:v>353167.39999999985</c:v>
                </c:pt>
                <c:pt idx="14">
                  <c:v>356350.85</c:v>
                </c:pt>
                <c:pt idx="15">
                  <c:v>359516.06000000006</c:v>
                </c:pt>
                <c:pt idx="16">
                  <c:v>362659.44000000018</c:v>
                </c:pt>
                <c:pt idx="17">
                  <c:v>365786.75000000012</c:v>
                </c:pt>
              </c:numCache>
            </c:numRef>
          </c:yVal>
          <c:smooth val="0"/>
          <c:extLst>
            <c:ext xmlns:c16="http://schemas.microsoft.com/office/drawing/2014/chart" uri="{C3380CC4-5D6E-409C-BE32-E72D297353CC}">
              <c16:uniqueId val="{00000001-C547-496F-B9E0-80050C9E988D}"/>
            </c:ext>
          </c:extLst>
        </c:ser>
        <c:ser>
          <c:idx val="2"/>
          <c:order val="2"/>
          <c:tx>
            <c:strRef>
              <c:f>'yhteensä-perusura'!$P$3</c:f>
              <c:strCache>
                <c:ptCount val="1"/>
                <c:pt idx="0">
                  <c:v>Maahanmuuttoskenaario</c:v>
                </c:pt>
              </c:strCache>
            </c:strRef>
          </c:tx>
          <c:spPr>
            <a:ln w="38100" cap="flat" cmpd="sng" algn="ctr">
              <a:solidFill>
                <a:schemeClr val="accent3">
                  <a:alpha val="70000"/>
                </a:schemeClr>
              </a:solidFill>
              <a:prstDash val="sysDot"/>
              <a:round/>
            </a:ln>
            <a:effectLst>
              <a:outerShdw blurRad="40000" dist="20000" dir="5400000" rotWithShape="0">
                <a:srgbClr val="000000">
                  <a:alpha val="38000"/>
                </a:srgbClr>
              </a:outerShdw>
            </a:effectLst>
          </c:spPr>
          <c:marker>
            <c:symbol val="circle"/>
            <c:size val="5"/>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38100" cap="flat" cmpd="sng" algn="ctr">
                <a:solidFill>
                  <a:schemeClr val="accent3">
                    <a:shade val="95000"/>
                  </a:schemeClr>
                </a:solidFill>
                <a:round/>
              </a:ln>
              <a:effectLst>
                <a:outerShdw blurRad="40000" dist="20000" dir="5400000" rotWithShape="0">
                  <a:srgbClr val="000000">
                    <a:alpha val="38000"/>
                  </a:srgbClr>
                </a:outerShdw>
              </a:effectLst>
            </c:spPr>
          </c:marker>
          <c:dLbls>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47-496F-B9E0-80050C9E988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rnd">
                      <a:solidFill>
                        <a:schemeClr val="dk1">
                          <a:lumMod val="35000"/>
                          <a:lumOff val="65000"/>
                        </a:schemeClr>
                      </a:solidFill>
                      <a:round/>
                    </a:ln>
                    <a:effectLst/>
                  </c:spPr>
                </c15:leaderLines>
              </c:ext>
            </c:extLst>
          </c:dLbls>
          <c:xVal>
            <c:numRef>
              <c:f>'yhteensä-perusura'!$M$4:$M$21</c:f>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xVal>
          <c:yVal>
            <c:numRef>
              <c:f>'yhteensä-perusura'!$P$4:$P$21</c:f>
              <c:numCache>
                <c:formatCode>0</c:formatCode>
                <c:ptCount val="18"/>
                <c:pt idx="0">
                  <c:v>310605</c:v>
                </c:pt>
                <c:pt idx="1">
                  <c:v>315104.70000000007</c:v>
                </c:pt>
                <c:pt idx="2">
                  <c:v>319680.23999999987</c:v>
                </c:pt>
                <c:pt idx="3">
                  <c:v>324281.90999999992</c:v>
                </c:pt>
                <c:pt idx="4">
                  <c:v>328901.31999999977</c:v>
                </c:pt>
                <c:pt idx="5">
                  <c:v>333517.39</c:v>
                </c:pt>
                <c:pt idx="6">
                  <c:v>338113.72</c:v>
                </c:pt>
                <c:pt idx="7">
                  <c:v>342724.35</c:v>
                </c:pt>
                <c:pt idx="8">
                  <c:v>347339.71000000008</c:v>
                </c:pt>
                <c:pt idx="9">
                  <c:v>351956.91999999993</c:v>
                </c:pt>
                <c:pt idx="10">
                  <c:v>356569.94000000012</c:v>
                </c:pt>
                <c:pt idx="11">
                  <c:v>361179.44</c:v>
                </c:pt>
                <c:pt idx="12">
                  <c:v>365780.6700000001</c:v>
                </c:pt>
                <c:pt idx="13">
                  <c:v>370384.22000000003</c:v>
                </c:pt>
                <c:pt idx="14">
                  <c:v>374984.05000000005</c:v>
                </c:pt>
                <c:pt idx="15">
                  <c:v>379573.16000000003</c:v>
                </c:pt>
                <c:pt idx="16">
                  <c:v>384148.05999999994</c:v>
                </c:pt>
                <c:pt idx="17">
                  <c:v>388713.86999999976</c:v>
                </c:pt>
              </c:numCache>
            </c:numRef>
          </c:yVal>
          <c:smooth val="0"/>
          <c:extLst>
            <c:ext xmlns:c16="http://schemas.microsoft.com/office/drawing/2014/chart" uri="{C3380CC4-5D6E-409C-BE32-E72D297353CC}">
              <c16:uniqueId val="{00000002-C547-496F-B9E0-80050C9E988D}"/>
            </c:ext>
          </c:extLst>
        </c:ser>
        <c:dLbls>
          <c:showLegendKey val="0"/>
          <c:showVal val="0"/>
          <c:showCatName val="0"/>
          <c:showSerName val="0"/>
          <c:showPercent val="0"/>
          <c:showBubbleSize val="0"/>
        </c:dLbls>
        <c:axId val="1626371152"/>
        <c:axId val="1623536816"/>
      </c:scatterChart>
      <c:valAx>
        <c:axId val="1626371152"/>
        <c:scaling>
          <c:orientation val="minMax"/>
          <c:min val="2023"/>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rnd">
            <a:solidFill>
              <a:schemeClr val="dk1">
                <a:lumMod val="20000"/>
                <a:lumOff val="80000"/>
              </a:schemeClr>
            </a:solidFill>
            <a:round/>
          </a:ln>
          <a:effectLst/>
        </c:spPr>
        <c:txPr>
          <a:bodyPr rot="-60000000" spcFirstLastPara="1" vertOverflow="ellipsis" vert="horz" wrap="square" anchor="ctr" anchorCtr="1"/>
          <a:lstStyle/>
          <a:p>
            <a:pPr>
              <a:defRPr sz="900" b="0" i="0" u="none" strike="noStrike" kern="1200" spc="0" baseline="0">
                <a:solidFill>
                  <a:schemeClr val="dk1">
                    <a:lumMod val="65000"/>
                    <a:lumOff val="35000"/>
                  </a:schemeClr>
                </a:solidFill>
                <a:latin typeface="+mn-lt"/>
                <a:ea typeface="+mn-ea"/>
                <a:cs typeface="+mn-cs"/>
              </a:defRPr>
            </a:pPr>
            <a:endParaRPr lang="fi-FI"/>
          </a:p>
        </c:txPr>
        <c:crossAx val="1623536816"/>
        <c:crosses val="autoZero"/>
        <c:crossBetween val="midCat"/>
      </c:valAx>
      <c:valAx>
        <c:axId val="1623536816"/>
        <c:scaling>
          <c:orientation val="minMax"/>
          <c:min val="300000"/>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200" b="0" i="0" u="none" strike="noStrike" kern="1200" spc="0" baseline="0">
                <a:solidFill>
                  <a:schemeClr val="dk1">
                    <a:lumMod val="65000"/>
                    <a:lumOff val="35000"/>
                  </a:schemeClr>
                </a:solidFill>
                <a:latin typeface="+mn-lt"/>
                <a:ea typeface="+mn-ea"/>
                <a:cs typeface="+mn-cs"/>
              </a:defRPr>
            </a:pPr>
            <a:endParaRPr lang="fi-FI"/>
          </a:p>
        </c:txPr>
        <c:crossAx val="1626371152"/>
        <c:crosses val="autoZero"/>
        <c:crossBetween val="midCat"/>
        <c:majorUnit val="5000"/>
      </c:valAx>
      <c:spPr>
        <a:gradFill>
          <a:gsLst>
            <a:gs pos="100000">
              <a:schemeClr val="lt1">
                <a:lumMod val="95000"/>
              </a:schemeClr>
            </a:gs>
            <a:gs pos="0">
              <a:schemeClr val="lt1">
                <a:alpha val="0"/>
              </a:schemeClr>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spc="0" baseline="0">
              <a:solidFill>
                <a:schemeClr val="dk1">
                  <a:lumMod val="65000"/>
                  <a:lumOff val="35000"/>
                </a:schemeClr>
              </a:solidFill>
              <a:latin typeface="+mn-lt"/>
              <a:ea typeface="+mn-ea"/>
              <a:cs typeface="+mn-cs"/>
            </a:defRPr>
          </a:pPr>
          <a:endParaRPr lang="fi-FI"/>
        </a:p>
      </c:txPr>
    </c:legend>
    <c:plotVisOnly val="1"/>
    <c:dispBlanksAs val="gap"/>
    <c:showDLblsOverMax val="0"/>
  </c:chart>
  <c:spPr>
    <a:solidFill>
      <a:schemeClr val="lt1"/>
    </a:solidFill>
    <a:ln>
      <a:noFill/>
    </a:ln>
    <a:effectLst/>
  </c:spPr>
  <c:txPr>
    <a:bodyPr/>
    <a:lstStyle/>
    <a:p>
      <a:pPr>
        <a:defRPr/>
      </a:pPr>
      <a:endParaRPr lang="fi-F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'ikäryhmät-perusura'!$K$14</c:f>
              <c:strCache>
                <c:ptCount val="1"/>
                <c:pt idx="0">
                  <c:v>Perusura</c:v>
                </c:pt>
              </c:strCache>
            </c:strRef>
          </c:tx>
          <c:spPr>
            <a:solidFill>
              <a:schemeClr val="accent6"/>
            </a:solidFill>
            <a:ln>
              <a:noFill/>
            </a:ln>
            <a:effectLst/>
          </c:spPr>
          <c:invertIfNegative val="0"/>
          <c:dLbls>
            <c:dLbl>
              <c:idx val="2"/>
              <c:layout>
                <c:manualLayout>
                  <c:x val="0"/>
                  <c:y val="-2.19498406389717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1C-43C0-8653-859C976F5D65}"/>
                </c:ext>
              </c:extLst>
            </c:dLbl>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'ikäryhmät-perusura'!$L$13:$R$13</c:f>
              <c:strCache>
                <c:ptCount val="7"/>
                <c:pt idx="0">
                  <c:v>0-6</c:v>
                </c:pt>
                <c:pt idx="1">
                  <c:v>7-14</c:v>
                </c:pt>
                <c:pt idx="2">
                  <c:v>15-24</c:v>
                </c:pt>
                <c:pt idx="3">
                  <c:v>25-34</c:v>
                </c:pt>
                <c:pt idx="4">
                  <c:v>35-64</c:v>
                </c:pt>
                <c:pt idx="5">
                  <c:v>65-74</c:v>
                </c:pt>
                <c:pt idx="6">
                  <c:v>75-99</c:v>
                </c:pt>
              </c:strCache>
            </c:strRef>
          </c:cat>
          <c:val>
            <c:numRef>
              <c:f>'ikäryhmät-perusura'!$L$14:$R$14</c:f>
              <c:numCache>
                <c:formatCode>0</c:formatCode>
                <c:ptCount val="7"/>
                <c:pt idx="0">
                  <c:v>2188.8500000000022</c:v>
                </c:pt>
                <c:pt idx="1">
                  <c:v>-1239.1899999999987</c:v>
                </c:pt>
                <c:pt idx="2">
                  <c:v>-265.05999999999767</c:v>
                </c:pt>
                <c:pt idx="3">
                  <c:v>7139.5300000000061</c:v>
                </c:pt>
                <c:pt idx="4">
                  <c:v>31566.850000000035</c:v>
                </c:pt>
                <c:pt idx="5">
                  <c:v>538.95999999999913</c:v>
                </c:pt>
                <c:pt idx="6">
                  <c:v>13017.490000000005</c:v>
                </c:pt>
              </c:numCache>
            </c:numRef>
          </c:val>
          <c:extLst>
            <c:ext xmlns:c16="http://schemas.microsoft.com/office/drawing/2014/chart" uri="{C3380CC4-5D6E-409C-BE32-E72D297353CC}">
              <c16:uniqueId val="{00000000-101C-43C0-8653-859C976F5D65}"/>
            </c:ext>
          </c:extLst>
        </c:ser>
        <c:ser>
          <c:idx val="1"/>
          <c:order val="1"/>
          <c:tx>
            <c:strRef>
              <c:f>'ikäryhmät-perusura'!$K$15</c:f>
              <c:strCache>
                <c:ptCount val="1"/>
                <c:pt idx="0">
                  <c:v>Maahanmuuttoskenaario</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'ikäryhmät-perusura'!$L$13:$R$13</c:f>
              <c:strCache>
                <c:ptCount val="7"/>
                <c:pt idx="0">
                  <c:v>0-6</c:v>
                </c:pt>
                <c:pt idx="1">
                  <c:v>7-14</c:v>
                </c:pt>
                <c:pt idx="2">
                  <c:v>15-24</c:v>
                </c:pt>
                <c:pt idx="3">
                  <c:v>25-34</c:v>
                </c:pt>
                <c:pt idx="4">
                  <c:v>35-64</c:v>
                </c:pt>
                <c:pt idx="5">
                  <c:v>65-74</c:v>
                </c:pt>
                <c:pt idx="6">
                  <c:v>75-99</c:v>
                </c:pt>
              </c:strCache>
            </c:strRef>
          </c:cat>
          <c:val>
            <c:numRef>
              <c:f>'ikäryhmät-perusura'!$L$15:$R$15</c:f>
              <c:numCache>
                <c:formatCode>0</c:formatCode>
                <c:ptCount val="7"/>
                <c:pt idx="0">
                  <c:v>3715.369999999999</c:v>
                </c:pt>
                <c:pt idx="1">
                  <c:v>508.88000000000102</c:v>
                </c:pt>
                <c:pt idx="2">
                  <c:v>1718.6300000000047</c:v>
                </c:pt>
                <c:pt idx="3">
                  <c:v>10880.98000000001</c:v>
                </c:pt>
                <c:pt idx="4">
                  <c:v>42408.020000000004</c:v>
                </c:pt>
                <c:pt idx="5">
                  <c:v>1080.4599999999919</c:v>
                </c:pt>
                <c:pt idx="6">
                  <c:v>13296.830000000016</c:v>
                </c:pt>
              </c:numCache>
            </c:numRef>
          </c:val>
          <c:extLst>
            <c:ext xmlns:c16="http://schemas.microsoft.com/office/drawing/2014/chart" uri="{C3380CC4-5D6E-409C-BE32-E72D297353CC}">
              <c16:uniqueId val="{00000001-101C-43C0-8653-859C976F5D65}"/>
            </c:ext>
          </c:extLst>
        </c:ser>
        <c:dLbls>
          <c:dLblPos val="outEnd"/>
          <c:showLegendKey val="0"/>
          <c:showVal val="1"/>
          <c:showCatName val="0"/>
          <c:showSerName val="0"/>
          <c:showPercent val="0"/>
          <c:showBubbleSize val="0"/>
        </c:dLbls>
        <c:gapWidth val="444"/>
        <c:overlap val="-90"/>
        <c:axId val="1626005584"/>
        <c:axId val="1727521520"/>
      </c:barChart>
      <c:catAx>
        <c:axId val="1626005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ysClr val="window" lastClr="FFFFFF"/>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fi-FI"/>
          </a:p>
        </c:txPr>
        <c:crossAx val="1727521520"/>
        <c:crosses val="autoZero"/>
        <c:auto val="1"/>
        <c:lblAlgn val="ctr"/>
        <c:lblOffset val="100"/>
        <c:noMultiLvlLbl val="0"/>
      </c:catAx>
      <c:valAx>
        <c:axId val="1727521520"/>
        <c:scaling>
          <c:orientation val="minMax"/>
        </c:scaling>
        <c:delete val="1"/>
        <c:axPos val="l"/>
        <c:numFmt formatCode="0" sourceLinked="1"/>
        <c:majorTickMark val="none"/>
        <c:minorTickMark val="none"/>
        <c:tickLblPos val="nextTo"/>
        <c:crossAx val="1626005584"/>
        <c:crosses val="autoZero"/>
        <c:crossBetween val="between"/>
      </c:valAx>
      <c:spPr>
        <a:noFill/>
        <a:ln>
          <a:noFill/>
        </a:ln>
        <a:effectLst/>
      </c:spPr>
    </c:plotArea>
    <c:legend>
      <c:legendPos val="t"/>
      <c:layout>
        <c:manualLayout>
          <c:xMode val="edge"/>
          <c:yMode val="edge"/>
          <c:x val="2.2880553576668006E-2"/>
          <c:y val="0.11413917132265419"/>
          <c:w val="0.49855783949077614"/>
          <c:h val="0.1117663416995640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900"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900" kern="1200" spc="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12BA62-4EEB-87C2-A4D7-AE35AB7F5F2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0DD7FC9-AB98-05E1-8BA2-C7CB6A3262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8CC8459-75B2-ED51-94FD-C4BBD376519F}"/>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CC33EC6E-AF4B-222F-5B57-24B6C5C5ADA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5065239-7CA7-5682-427E-3963720ADFF9}"/>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98399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43B1C6-CBD5-224A-BDEC-151002BC6039}"/>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B5E75A8-59C5-A69C-5E4E-6AFE436D013E}"/>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D8DBF2B-1528-C004-14C0-DED03FF485A6}"/>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AA44A206-E093-A8AF-425A-074A394D753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B57C9C-D3B7-CED8-B8E0-42588D94850C}"/>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93373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761F407-6C53-40F8-3253-627C1B343474}"/>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6C54BD3-F48E-EB4D-3BA8-2EE8856DF247}"/>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305F78-94EE-A712-DF50-080DCDB11C24}"/>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8EC552E3-BFD1-0270-AF7D-C1306ECEE46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7A4384-D6B0-2CB0-F889-22E4525261C2}"/>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904514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449" y="2947809"/>
            <a:ext cx="10311633" cy="1838535"/>
          </a:xfrm>
        </p:spPr>
        <p:txBody>
          <a:bodyPr anchor="t" anchorCtr="0">
            <a:noAutofit/>
          </a:bodyPr>
          <a:lstStyle>
            <a:lvl1pPr>
              <a:lnSpc>
                <a:spcPct val="85000"/>
              </a:lnSpc>
              <a:defRPr sz="7466">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979347" y="4873524"/>
            <a:ext cx="10310736" cy="585081"/>
          </a:xfrm>
          <a:prstGeom prst="rect">
            <a:avLst/>
          </a:prstGeom>
        </p:spPr>
        <p:txBody>
          <a:bodyPr lIns="0" rIns="0" anchor="t" anchorCtr="0">
            <a:noAutofit/>
          </a:bodyPr>
          <a:lstStyle>
            <a:lvl1pPr marL="0" indent="0" algn="l">
              <a:lnSpc>
                <a:spcPct val="100000"/>
              </a:lnSpc>
              <a:spcAft>
                <a:spcPts val="0"/>
              </a:spcAft>
              <a:buNone/>
              <a:defRPr sz="3200"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978449" y="5883965"/>
            <a:ext cx="7548033" cy="342187"/>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a:t>Nimi / pvm</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183" y="1061075"/>
            <a:ext cx="1826787" cy="957077"/>
          </a:xfrm>
          <a:prstGeom prst="rect">
            <a:avLst/>
          </a:prstGeom>
        </p:spPr>
      </p:pic>
    </p:spTree>
    <p:extLst>
      <p:ext uri="{BB962C8B-B14F-4D97-AF65-F5344CB8AC3E}">
        <p14:creationId xmlns:p14="http://schemas.microsoft.com/office/powerpoint/2010/main" val="2619534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47139" y="2633662"/>
            <a:ext cx="6159076" cy="2349157"/>
          </a:xfrm>
        </p:spPr>
        <p:txBody>
          <a:bodyPr anchor="b" anchorCtr="0">
            <a:noAutofit/>
          </a:bodyPr>
          <a:lstStyle>
            <a:lvl1pPr>
              <a:lnSpc>
                <a:spcPct val="85000"/>
              </a:lnSpc>
              <a:defRPr sz="64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647141" y="5077812"/>
            <a:ext cx="6159076" cy="453657"/>
          </a:xfrm>
          <a:prstGeom prst="rect">
            <a:avLst/>
          </a:prstGeom>
        </p:spPr>
        <p:txBody>
          <a:bodyPr lIns="0" tIns="0" rIns="0" bIns="0" anchor="t" anchorCtr="0">
            <a:noAutofit/>
          </a:bodyPr>
          <a:lstStyle>
            <a:lvl1pPr marL="0" indent="0" algn="l">
              <a:lnSpc>
                <a:spcPct val="100000"/>
              </a:lnSpc>
              <a:spcAft>
                <a:spcPts val="0"/>
              </a:spcAft>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647141" y="5934744"/>
            <a:ext cx="6159076" cy="315840"/>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7285567" y="0"/>
            <a:ext cx="4906435" cy="6858000"/>
          </a:xfrm>
        </p:spPr>
        <p:txBody>
          <a:bodyPr lIns="180000" tIns="180000" rIns="180000">
            <a:no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lang="fi-FI" sz="1333" b="0" i="0" smtClean="0">
                <a:solidFill>
                  <a:schemeClr val="bg1"/>
                </a:solidFill>
                <a:effectLst/>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10596638"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2941" y="1061075"/>
            <a:ext cx="1826787" cy="957077"/>
          </a:xfrm>
          <a:prstGeom prst="rect">
            <a:avLst/>
          </a:prstGeom>
        </p:spPr>
      </p:pic>
    </p:spTree>
    <p:extLst>
      <p:ext uri="{BB962C8B-B14F-4D97-AF65-F5344CB8AC3E}">
        <p14:creationId xmlns:p14="http://schemas.microsoft.com/office/powerpoint/2010/main" val="66845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78450" y="2947810"/>
            <a:ext cx="10311633" cy="1838535"/>
          </a:xfrm>
        </p:spPr>
        <p:txBody>
          <a:bodyPr anchor="t" anchorCtr="0">
            <a:noAutofit/>
          </a:bodyPr>
          <a:lstStyle>
            <a:lvl1pPr>
              <a:lnSpc>
                <a:spcPct val="85000"/>
              </a:lnSpc>
              <a:defRPr sz="7466">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979347" y="4873525"/>
            <a:ext cx="10310736" cy="585081"/>
          </a:xfrm>
          <a:prstGeom prst="rect">
            <a:avLst/>
          </a:prstGeom>
        </p:spPr>
        <p:txBody>
          <a:bodyPr lIns="0" rIns="0" anchor="t" anchorCtr="0">
            <a:noAutofit/>
          </a:bodyPr>
          <a:lstStyle>
            <a:lvl1pPr marL="0" indent="0" algn="l">
              <a:lnSpc>
                <a:spcPct val="100000"/>
              </a:lnSpc>
              <a:spcAft>
                <a:spcPts val="0"/>
              </a:spcAft>
              <a:buNone/>
              <a:defRPr sz="32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978450" y="5883965"/>
            <a:ext cx="7548033" cy="342187"/>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a:t>Nimi / pvm</a:t>
            </a:r>
          </a:p>
        </p:txBody>
      </p:sp>
      <p:pic>
        <p:nvPicPr>
          <p:cNvPr id="6" name="Picture 5" descr="Logo: Turku Åb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184" y="1061076"/>
            <a:ext cx="1826787" cy="957077"/>
          </a:xfrm>
          <a:prstGeom prst="rect">
            <a:avLst/>
          </a:prstGeom>
        </p:spPr>
      </p:pic>
    </p:spTree>
    <p:extLst>
      <p:ext uri="{BB962C8B-B14F-4D97-AF65-F5344CB8AC3E}">
        <p14:creationId xmlns:p14="http://schemas.microsoft.com/office/powerpoint/2010/main" val="225144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647139" y="2633663"/>
            <a:ext cx="6159076" cy="2349157"/>
          </a:xfrm>
        </p:spPr>
        <p:txBody>
          <a:bodyPr anchor="b" anchorCtr="0">
            <a:noAutofit/>
          </a:bodyPr>
          <a:lstStyle>
            <a:lvl1pPr>
              <a:lnSpc>
                <a:spcPct val="85000"/>
              </a:lnSpc>
              <a:defRPr sz="64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647142" y="5077813"/>
            <a:ext cx="6159076" cy="453657"/>
          </a:xfrm>
          <a:prstGeom prst="rect">
            <a:avLst/>
          </a:prstGeom>
        </p:spPr>
        <p:txBody>
          <a:bodyPr lIns="0" tIns="0" rIns="0" bIns="0" anchor="t" anchorCtr="0">
            <a:noAutofit/>
          </a:bodyPr>
          <a:lstStyle>
            <a:lvl1pPr marL="0" indent="0" algn="l">
              <a:lnSpc>
                <a:spcPct val="100000"/>
              </a:lnSpc>
              <a:spcAft>
                <a:spcPts val="0"/>
              </a:spcAft>
              <a:buNone/>
              <a:defRPr sz="2933"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647142" y="5934744"/>
            <a:ext cx="6159076" cy="315840"/>
          </a:xfrm>
        </p:spPr>
        <p:txBody>
          <a:bodyPr lIns="0" tIns="0" rIns="0" bIns="0">
            <a:noAutofit/>
          </a:bodyPr>
          <a:lstStyle>
            <a:lvl1pPr marL="0" indent="0">
              <a:lnSpc>
                <a:spcPct val="100000"/>
              </a:lnSpc>
              <a:spcAft>
                <a:spcPts val="0"/>
              </a:spcAft>
              <a:buNone/>
              <a:defRPr sz="2133"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7285568" y="0"/>
            <a:ext cx="4906435" cy="6858000"/>
          </a:xfrm>
        </p:spPr>
        <p:txBody>
          <a:bodyPr lIns="180000" tIns="180000" rIns="180000">
            <a:noAutofit/>
          </a:bodyPr>
          <a:lstStyle>
            <a:lvl1pPr marL="0" marR="0" indent="0" algn="l" defTabSz="609570" rtl="0" eaLnBrk="1" fontAlgn="auto" latinLnBrk="0" hangingPunct="1">
              <a:lnSpc>
                <a:spcPct val="114000"/>
              </a:lnSpc>
              <a:spcBef>
                <a:spcPts val="0"/>
              </a:spcBef>
              <a:spcAft>
                <a:spcPts val="0"/>
              </a:spcAft>
              <a:buClrTx/>
              <a:buSzTx/>
              <a:buFont typeface="Arial"/>
              <a:buNone/>
              <a:tabLst/>
              <a:defRPr lang="fi-FI" sz="1333" b="0" i="0" smtClean="0">
                <a:solidFill>
                  <a:schemeClr val="bg1"/>
                </a:solidFill>
                <a:effectLst/>
              </a:defRPr>
            </a:lvl1pPr>
          </a:lstStyle>
          <a:p>
            <a:pPr marL="0" marR="0" lvl="0" indent="0" algn="l" defTabSz="60957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10596638" y="6371283"/>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pic>
        <p:nvPicPr>
          <p:cNvPr id="6" name="Picture 5" descr="Logo: Turku Åb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941" y="1061076"/>
            <a:ext cx="1826787" cy="957077"/>
          </a:xfrm>
          <a:prstGeom prst="rect">
            <a:avLst/>
          </a:prstGeom>
        </p:spPr>
      </p:pic>
    </p:spTree>
    <p:extLst>
      <p:ext uri="{BB962C8B-B14F-4D97-AF65-F5344CB8AC3E}">
        <p14:creationId xmlns:p14="http://schemas.microsoft.com/office/powerpoint/2010/main" val="296274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2" y="1200007"/>
            <a:ext cx="10433001" cy="4457989"/>
          </a:xfrm>
        </p:spPr>
        <p:txBody>
          <a:bodyPr anchor="ctr" anchorCtr="0">
            <a:noAutofit/>
          </a:bodyPr>
          <a:lstStyle>
            <a:lvl1pPr algn="ctr">
              <a:lnSpc>
                <a:spcPct val="90000"/>
              </a:lnSpc>
              <a:defRPr sz="7466">
                <a:solidFill>
                  <a:schemeClr val="bg1"/>
                </a:solidFill>
              </a:defRPr>
            </a:lvl1pPr>
          </a:lstStyle>
          <a:p>
            <a:r>
              <a:rPr lang="fi-FI"/>
              <a:t>Muokkaa väliotsikkoa napsauttamalla</a:t>
            </a:r>
            <a:endParaRPr lang="en-US"/>
          </a:p>
        </p:txBody>
      </p:sp>
      <p:pic>
        <p:nvPicPr>
          <p:cNvPr id="7" name="Picture 6">
            <a:extLst>
              <a:ext uri="{FF2B5EF4-FFF2-40B4-BE49-F238E27FC236}">
                <a16:creationId xmlns:a16="http://schemas.microsoft.com/office/drawing/2014/main" id="{1D661BE5-DDE9-4966-965A-0AFA3A9ABD7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3032"/>
          <a:stretch/>
        </p:blipFill>
        <p:spPr>
          <a:xfrm>
            <a:off x="360399" y="5671687"/>
            <a:ext cx="661095" cy="936908"/>
          </a:xfrm>
          <a:prstGeom prst="rect">
            <a:avLst/>
          </a:prstGeom>
        </p:spPr>
      </p:pic>
    </p:spTree>
    <p:extLst>
      <p:ext uri="{BB962C8B-B14F-4D97-AF65-F5344CB8AC3E}">
        <p14:creationId xmlns:p14="http://schemas.microsoft.com/office/powerpoint/2010/main" val="65866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2" y="0"/>
            <a:ext cx="12192001" cy="6858000"/>
          </a:xfrm>
        </p:spPr>
        <p:txBody>
          <a:bodyPr lIns="252000" tIns="252000" rIns="252000" bIns="252000" anchor="b" anchorCtr="0">
            <a:normAutofit/>
          </a:bodyPr>
          <a:lstStyle>
            <a:lvl1pPr marL="0" indent="0" algn="l">
              <a:lnSpc>
                <a:spcPct val="114000"/>
              </a:lnSpc>
              <a:spcAft>
                <a:spcPts val="0"/>
              </a:spcAft>
              <a:buNone/>
              <a:defRPr sz="1467"/>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10596638" y="6371283"/>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556591" y="614306"/>
            <a:ext cx="6116436" cy="1971126"/>
          </a:xfrm>
          <a:solidFill>
            <a:schemeClr val="tx2"/>
          </a:solidFill>
        </p:spPr>
        <p:txBody>
          <a:bodyPr wrap="square" lIns="252000" tIns="252000" rIns="72000" bIns="180000" anchor="ctr" anchorCtr="0">
            <a:spAutoFit/>
          </a:bodyPr>
          <a:lstStyle>
            <a:lvl1pPr>
              <a:lnSpc>
                <a:spcPct val="85000"/>
              </a:lnSpc>
              <a:defRPr sz="5867">
                <a:solidFill>
                  <a:schemeClr val="bg1"/>
                </a:solidFill>
              </a:defRPr>
            </a:lvl1pPr>
          </a:lstStyle>
          <a:p>
            <a:r>
              <a:rPr lang="fi-FI"/>
              <a:t>Väliotsikko kuvan päällä</a:t>
            </a:r>
          </a:p>
        </p:txBody>
      </p:sp>
    </p:spTree>
    <p:extLst>
      <p:ext uri="{BB962C8B-B14F-4D97-AF65-F5344CB8AC3E}">
        <p14:creationId xmlns:p14="http://schemas.microsoft.com/office/powerpoint/2010/main" val="164490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5" y="746065"/>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904423" y="1677091"/>
            <a:ext cx="10435092" cy="4217885"/>
          </a:xfrm>
          <a:prstGeom prst="rect">
            <a:avLst/>
          </a:prstGeom>
        </p:spPr>
        <p:txBody>
          <a:bodyPr vert="horz" lIns="0" tIns="45720" rIns="0" bIns="45720" rtlCol="0">
            <a:noAutofit/>
          </a:bodyPr>
          <a:lstStyle>
            <a:lvl1pPr marL="239173" indent="-239173">
              <a:lnSpc>
                <a:spcPct val="107000"/>
              </a:lnSpc>
              <a:spcAft>
                <a:spcPts val="1067"/>
              </a:spcAft>
              <a:buFont typeface="Arial"/>
              <a:buChar char="•"/>
              <a:defRPr sz="2400"/>
            </a:lvl1pPr>
            <a:lvl2pPr marL="719965" indent="-239989">
              <a:lnSpc>
                <a:spcPct val="107000"/>
              </a:lnSpc>
              <a:spcAft>
                <a:spcPts val="1067"/>
              </a:spcAft>
              <a:buFont typeface="Lucida Grande"/>
              <a:buChar char="–"/>
              <a:defRPr sz="2000"/>
            </a:lvl2pPr>
            <a:lvl3pPr marL="1199941" indent="-239989">
              <a:lnSpc>
                <a:spcPct val="107000"/>
              </a:lnSpc>
              <a:spcAft>
                <a:spcPts val="1067"/>
              </a:spcAft>
              <a:buSzPct val="60000"/>
              <a:buFont typeface="Courier New"/>
              <a:buChar char="o"/>
              <a:defRPr sz="1600"/>
            </a:lvl3pPr>
            <a:lvl4pPr marL="1679917" indent="-239989">
              <a:lnSpc>
                <a:spcPct val="107000"/>
              </a:lnSpc>
              <a:spcAft>
                <a:spcPts val="1067"/>
              </a:spcAft>
              <a:buSzPct val="100000"/>
              <a:buFont typeface="Lucida Grande"/>
              <a:buChar char="–"/>
              <a:defRPr sz="1600"/>
            </a:lvl4pPr>
            <a:lvl5pPr marL="2159893">
              <a:lnSpc>
                <a:spcPct val="107000"/>
              </a:lnSpc>
              <a:spcAft>
                <a:spcPts val="1067"/>
              </a:spcAft>
              <a:defRPr sz="1333"/>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4082351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6"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5" y="2331308"/>
            <a:ext cx="5714700" cy="3479115"/>
          </a:xfrm>
          <a:noFill/>
        </p:spPr>
        <p:txBody>
          <a:bodyPr lIns="0" tIns="0" rIns="0" bIns="0">
            <a:noAutofit/>
          </a:bodyPr>
          <a:lstStyle>
            <a:lvl1pPr marL="239989" indent="-239989">
              <a:lnSpc>
                <a:spcPct val="107000"/>
              </a:lnSpc>
              <a:spcAft>
                <a:spcPts val="800"/>
              </a:spcAft>
              <a:buFont typeface="Arial" panose="020B0604020202020204" pitchFamily="34" charset="0"/>
              <a:buChar char="•"/>
              <a:defRPr sz="2133" baseline="0">
                <a:solidFill>
                  <a:schemeClr val="tx1"/>
                </a:solidFill>
              </a:defRPr>
            </a:lvl1pPr>
            <a:lvl2pPr marL="719965" indent="-239989">
              <a:lnSpc>
                <a:spcPct val="107000"/>
              </a:lnSpc>
              <a:spcAft>
                <a:spcPts val="800"/>
              </a:spcAft>
              <a:buFont typeface="Arial" panose="020B0604020202020204" pitchFamily="34" charset="0"/>
              <a:buChar char="–"/>
              <a:defRPr sz="1867" baseline="0">
                <a:solidFill>
                  <a:schemeClr val="tx1"/>
                </a:solidFill>
              </a:defRPr>
            </a:lvl2pPr>
            <a:lvl3pPr marL="479976" indent="-239989">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6952233" y="0"/>
            <a:ext cx="5239769" cy="6858000"/>
          </a:xfrm>
        </p:spPr>
        <p:txBody>
          <a:bodyPr lIns="216000" tIns="216000" rIns="180000">
            <a:normAutofit/>
          </a:bodyPr>
          <a:lstStyle>
            <a:lvl1pPr marL="0" marR="0" indent="0" algn="l" defTabSz="609570" rtl="0" eaLnBrk="1" fontAlgn="auto" latinLnBrk="0" hangingPunct="1">
              <a:lnSpc>
                <a:spcPct val="114000"/>
              </a:lnSpc>
              <a:spcBef>
                <a:spcPts val="0"/>
              </a:spcBef>
              <a:spcAft>
                <a:spcPts val="0"/>
              </a:spcAft>
              <a:buClrTx/>
              <a:buSzTx/>
              <a:buFont typeface="Arial"/>
              <a:buNone/>
              <a:tabLst/>
              <a:defRPr sz="1333"/>
            </a:lvl1pPr>
          </a:lstStyle>
          <a:p>
            <a:pPr marL="0" marR="0" lvl="0" indent="0" algn="l" defTabSz="60957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10587541" y="6371283"/>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pic>
        <p:nvPicPr>
          <p:cNvPr id="11" name="Picture 6">
            <a:extLst>
              <a:ext uri="{FF2B5EF4-FFF2-40B4-BE49-F238E27FC236}">
                <a16:creationId xmlns:a16="http://schemas.microsoft.com/office/drawing/2014/main" id="{370B1FCA-6282-417C-B11A-C5C7814FE89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1389950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83D911-433D-0662-C97B-955ED427ADB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4E4FEB4-3510-8F26-BA93-70D89E0C090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88E02FE-C034-4275-8E69-74E1B0ED1471}"/>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DBFD0115-4080-53EF-9697-0126A7D0714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A2EDA46-5D5D-9CA0-1AAF-3012693AD1C9}"/>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2346671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6"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5" y="2331308"/>
            <a:ext cx="5714700" cy="3479115"/>
          </a:xfrm>
          <a:noFill/>
        </p:spPr>
        <p:txBody>
          <a:bodyPr lIns="0" tIns="0" rIns="0" bIns="0">
            <a:noAutofit/>
          </a:bodyPr>
          <a:lstStyle>
            <a:lvl1pPr marL="239989" indent="-239989">
              <a:lnSpc>
                <a:spcPct val="107000"/>
              </a:lnSpc>
              <a:spcAft>
                <a:spcPts val="800"/>
              </a:spcAft>
              <a:buFont typeface="Arial" panose="020B0604020202020204" pitchFamily="34" charset="0"/>
              <a:buChar char="•"/>
              <a:defRPr sz="2133" baseline="0">
                <a:solidFill>
                  <a:schemeClr val="tx1"/>
                </a:solidFill>
              </a:defRPr>
            </a:lvl1pPr>
            <a:lvl2pPr marL="719965" indent="-239989">
              <a:lnSpc>
                <a:spcPct val="107000"/>
              </a:lnSpc>
              <a:spcAft>
                <a:spcPts val="800"/>
              </a:spcAft>
              <a:buFont typeface="Arial" panose="020B0604020202020204" pitchFamily="34" charset="0"/>
              <a:buChar char="–"/>
              <a:defRPr sz="1867" baseline="0">
                <a:solidFill>
                  <a:schemeClr val="tx1"/>
                </a:solidFill>
              </a:defRPr>
            </a:lvl2pPr>
            <a:lvl3pPr marL="479976" indent="-239989">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6858656" y="446781"/>
            <a:ext cx="5040000" cy="2784000"/>
          </a:xfrm>
        </p:spPr>
        <p:txBody>
          <a:bodyPr lIns="144000" tIns="0" rIns="144000" anchor="ctr" anchorCtr="0">
            <a:noAutofit/>
          </a:bodyPr>
          <a:lstStyle>
            <a:lvl1pPr marL="0" marR="0" indent="0" algn="l" defTabSz="609570"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7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9163664" y="3270047"/>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6858656" y="3614597"/>
            <a:ext cx="5040000" cy="2784000"/>
          </a:xfrm>
        </p:spPr>
        <p:txBody>
          <a:bodyPr lIns="144000" tIns="0" rIns="144000" anchor="ctr" anchorCtr="0">
            <a:normAutofit/>
          </a:bodyPr>
          <a:lstStyle>
            <a:lvl1pPr marL="0" marR="0" indent="0" algn="l" defTabSz="609570"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7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9163664" y="6437863"/>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190903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4" y="746064"/>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904423" y="1677090"/>
            <a:ext cx="10435092" cy="4217885"/>
          </a:xfrm>
          <a:prstGeom prst="rect">
            <a:avLst/>
          </a:prstGeom>
        </p:spPr>
        <p:txBody>
          <a:bodyPr vert="horz" lIns="0" tIns="45720" rIns="0" bIns="45720" rtlCol="0">
            <a:noAutofit/>
          </a:bodyPr>
          <a:lstStyle>
            <a:lvl1pPr marL="239178" indent="-239178">
              <a:lnSpc>
                <a:spcPct val="107000"/>
              </a:lnSpc>
              <a:spcAft>
                <a:spcPts val="1067"/>
              </a:spcAft>
              <a:buFont typeface="Arial"/>
              <a:buChar char="•"/>
              <a:defRPr sz="2400"/>
            </a:lvl1pPr>
            <a:lvl2pPr marL="719982" indent="-239994">
              <a:lnSpc>
                <a:spcPct val="107000"/>
              </a:lnSpc>
              <a:spcAft>
                <a:spcPts val="1067"/>
              </a:spcAft>
              <a:buFont typeface="Lucida Grande"/>
              <a:buChar char="–"/>
              <a:defRPr sz="2000"/>
            </a:lvl2pPr>
            <a:lvl3pPr marL="1199970" indent="-239994">
              <a:lnSpc>
                <a:spcPct val="107000"/>
              </a:lnSpc>
              <a:spcAft>
                <a:spcPts val="1067"/>
              </a:spcAft>
              <a:buSzPct val="60000"/>
              <a:buFont typeface="Courier New"/>
              <a:buChar char="o"/>
              <a:defRPr sz="1600"/>
            </a:lvl3pPr>
            <a:lvl4pPr marL="1679958" indent="-239994">
              <a:lnSpc>
                <a:spcPct val="107000"/>
              </a:lnSpc>
              <a:spcAft>
                <a:spcPts val="1067"/>
              </a:spcAft>
              <a:buSzPct val="100000"/>
              <a:buFont typeface="Lucida Grande"/>
              <a:buChar char="–"/>
              <a:defRPr sz="1600"/>
            </a:lvl4pPr>
            <a:lvl5pPr marL="2159946">
              <a:lnSpc>
                <a:spcPct val="107000"/>
              </a:lnSpc>
              <a:spcAft>
                <a:spcPts val="1067"/>
              </a:spcAft>
              <a:defRPr sz="1333"/>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5" y="5894975"/>
            <a:ext cx="508503" cy="713620"/>
          </a:xfrm>
          <a:prstGeom prst="rect">
            <a:avLst/>
          </a:prstGeom>
        </p:spPr>
      </p:pic>
    </p:spTree>
    <p:extLst>
      <p:ext uri="{BB962C8B-B14F-4D97-AF65-F5344CB8AC3E}">
        <p14:creationId xmlns:p14="http://schemas.microsoft.com/office/powerpoint/2010/main" val="2825474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6952232" y="0"/>
            <a:ext cx="5239769" cy="6858000"/>
          </a:xfrm>
        </p:spPr>
        <p:txBody>
          <a:bodyPr lIns="216000" tIns="216000" rIns="180000">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333"/>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10587540" y="6371282"/>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pic>
        <p:nvPicPr>
          <p:cNvPr id="11" name="Picture 6">
            <a:extLst>
              <a:ext uri="{FF2B5EF4-FFF2-40B4-BE49-F238E27FC236}">
                <a16:creationId xmlns:a16="http://schemas.microsoft.com/office/drawing/2014/main" id="{370B1FCA-6282-417C-B11A-C5C7814FE89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5" y="5894975"/>
            <a:ext cx="508503" cy="713620"/>
          </a:xfrm>
          <a:prstGeom prst="rect">
            <a:avLst/>
          </a:prstGeom>
        </p:spPr>
      </p:pic>
    </p:spTree>
    <p:extLst>
      <p:ext uri="{BB962C8B-B14F-4D97-AF65-F5344CB8AC3E}">
        <p14:creationId xmlns:p14="http://schemas.microsoft.com/office/powerpoint/2010/main" val="37187869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5"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4" y="2331307"/>
            <a:ext cx="5714700" cy="3479115"/>
          </a:xfrm>
          <a:noFill/>
        </p:spPr>
        <p:txBody>
          <a:bodyPr lIns="0" tIns="0" rIns="0" bIns="0">
            <a:noAutofit/>
          </a:bodyPr>
          <a:lstStyle>
            <a:lvl1pPr marL="239994" indent="-239994">
              <a:lnSpc>
                <a:spcPct val="107000"/>
              </a:lnSpc>
              <a:spcAft>
                <a:spcPts val="800"/>
              </a:spcAft>
              <a:buFont typeface="Arial" panose="020B0604020202020204" pitchFamily="34" charset="0"/>
              <a:buChar char="•"/>
              <a:defRPr sz="2133" baseline="0">
                <a:solidFill>
                  <a:schemeClr val="tx1"/>
                </a:solidFill>
              </a:defRPr>
            </a:lvl1pPr>
            <a:lvl2pPr marL="719982" indent="-239994">
              <a:lnSpc>
                <a:spcPct val="107000"/>
              </a:lnSpc>
              <a:spcAft>
                <a:spcPts val="800"/>
              </a:spcAft>
              <a:buFont typeface="Arial" panose="020B0604020202020204" pitchFamily="34" charset="0"/>
              <a:buChar char="–"/>
              <a:defRPr sz="1867" baseline="0">
                <a:solidFill>
                  <a:schemeClr val="tx1"/>
                </a:solidFill>
              </a:defRPr>
            </a:lvl2pPr>
            <a:lvl3pPr marL="479988" indent="-239994">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6858656" y="446781"/>
            <a:ext cx="5040000" cy="2784000"/>
          </a:xfrm>
        </p:spPr>
        <p:txBody>
          <a:bodyPr lIns="144000" tIns="0" rIns="144000" anchor="ctr" anchorCtr="0">
            <a:no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9163664" y="3270046"/>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6858656" y="3614597"/>
            <a:ext cx="5040000" cy="2784000"/>
          </a:xfrm>
        </p:spPr>
        <p:txBody>
          <a:bodyPr lIns="144000" tIns="0" rIns="144000" anchor="ctr" anchorCtr="0">
            <a:normAutofit/>
          </a:bodyPr>
          <a:lstStyle>
            <a:lvl1pPr marL="0" marR="0" indent="0" algn="l" defTabSz="609585"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85"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9163664" y="6437862"/>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342285" y="5894975"/>
            <a:ext cx="508503" cy="713620"/>
          </a:xfrm>
          <a:prstGeom prst="rect">
            <a:avLst/>
          </a:prstGeom>
        </p:spPr>
      </p:pic>
    </p:spTree>
    <p:extLst>
      <p:ext uri="{BB962C8B-B14F-4D97-AF65-F5344CB8AC3E}">
        <p14:creationId xmlns:p14="http://schemas.microsoft.com/office/powerpoint/2010/main" val="938871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40262" y="151051"/>
            <a:ext cx="5813037" cy="6543165"/>
          </a:xfrm>
        </p:spPr>
        <p:txBody>
          <a:bodyPr lIns="144000" tIns="144000" rIns="144000" anchor="t" anchorCtr="1">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66849" y="6322016"/>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6109261" y="151051"/>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10536886" y="2969724"/>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6109263" y="3497416"/>
            <a:ext cx="5918400" cy="3196800"/>
          </a:xfrm>
        </p:spPr>
        <p:txBody>
          <a:bodyPr lIns="144000" tIns="126000" rIns="108000">
            <a:normAutofit/>
          </a:bodyPr>
          <a:lstStyle>
            <a:lvl1pPr marL="0" marR="0" indent="0" algn="l" defTabSz="609585"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85"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10546720" y="632201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Tree>
    <p:extLst>
      <p:ext uri="{BB962C8B-B14F-4D97-AF65-F5344CB8AC3E}">
        <p14:creationId xmlns:p14="http://schemas.microsoft.com/office/powerpoint/2010/main" val="4000573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528549" y="5388677"/>
            <a:ext cx="10193552" cy="1469323"/>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2133" b="1">
                <a:solidFill>
                  <a:schemeClr val="bg1"/>
                </a:solidFill>
              </a:defRPr>
            </a:lvl1pPr>
            <a:lvl2pPr>
              <a:lnSpc>
                <a:spcPct val="90000"/>
              </a:lnSpc>
              <a:defRPr sz="1867">
                <a:solidFill>
                  <a:schemeClr val="bg1"/>
                </a:solidFill>
              </a:defRPr>
            </a:lvl2pPr>
            <a:lvl3pPr>
              <a:lnSpc>
                <a:spcPct val="90000"/>
              </a:lnSpc>
              <a:spcAft>
                <a:spcPts val="1067"/>
              </a:spcAft>
              <a:defRPr sz="1467">
                <a:solidFill>
                  <a:schemeClr val="bg1"/>
                </a:solidFill>
              </a:defRPr>
            </a:lvl3pPr>
            <a:lvl4pPr>
              <a:lnSpc>
                <a:spcPct val="90000"/>
              </a:lnSpc>
              <a:spcAft>
                <a:spcPts val="1067"/>
              </a:spcAft>
              <a:defRPr sz="1600">
                <a:solidFill>
                  <a:schemeClr val="bg1"/>
                </a:solidFill>
              </a:defRPr>
            </a:lvl4pPr>
            <a:lvl5pPr>
              <a:lnSpc>
                <a:spcPct val="90000"/>
              </a:lnSpc>
              <a:defRPr sz="1867">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1" y="0"/>
            <a:ext cx="12192001" cy="5388677"/>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solidFill>
                  <a:schemeClr val="bg1"/>
                </a:solidFill>
              </a:defRPr>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34823" y="4981479"/>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a:t>Kuva: Kuvaajan nimi</a:t>
            </a:r>
          </a:p>
        </p:txBody>
      </p:sp>
      <p:pic>
        <p:nvPicPr>
          <p:cNvPr id="10" name="Picture 6">
            <a:extLst>
              <a:ext uri="{FF2B5EF4-FFF2-40B4-BE49-F238E27FC236}">
                <a16:creationId xmlns:a16="http://schemas.microsoft.com/office/drawing/2014/main" id="{3B4F2E11-9F53-41EC-8132-C0115ACE503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360398" y="5671686"/>
            <a:ext cx="661095" cy="936908"/>
          </a:xfrm>
          <a:prstGeom prst="rect">
            <a:avLst/>
          </a:prstGeom>
        </p:spPr>
      </p:pic>
    </p:spTree>
    <p:extLst>
      <p:ext uri="{BB962C8B-B14F-4D97-AF65-F5344CB8AC3E}">
        <p14:creationId xmlns:p14="http://schemas.microsoft.com/office/powerpoint/2010/main" val="2978886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5" y="746065"/>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904423" y="1677091"/>
            <a:ext cx="10435092" cy="4217885"/>
          </a:xfrm>
          <a:prstGeom prst="rect">
            <a:avLst/>
          </a:prstGeom>
        </p:spPr>
        <p:txBody>
          <a:bodyPr vert="horz" lIns="0" tIns="45720" rIns="0" bIns="45720" rtlCol="0">
            <a:noAutofit/>
          </a:bodyPr>
          <a:lstStyle>
            <a:lvl1pPr marL="239173" indent="-239173">
              <a:lnSpc>
                <a:spcPct val="107000"/>
              </a:lnSpc>
              <a:spcAft>
                <a:spcPts val="1067"/>
              </a:spcAft>
              <a:buFont typeface="Arial"/>
              <a:buChar char="•"/>
              <a:defRPr sz="2400"/>
            </a:lvl1pPr>
            <a:lvl2pPr marL="719965" indent="-239989">
              <a:lnSpc>
                <a:spcPct val="107000"/>
              </a:lnSpc>
              <a:spcAft>
                <a:spcPts val="1067"/>
              </a:spcAft>
              <a:buFont typeface="Lucida Grande"/>
              <a:buChar char="–"/>
              <a:defRPr sz="2000"/>
            </a:lvl2pPr>
            <a:lvl3pPr marL="1199941" indent="-239989">
              <a:lnSpc>
                <a:spcPct val="107000"/>
              </a:lnSpc>
              <a:spcAft>
                <a:spcPts val="1067"/>
              </a:spcAft>
              <a:buSzPct val="60000"/>
              <a:buFont typeface="Courier New"/>
              <a:buChar char="o"/>
              <a:defRPr sz="1600"/>
            </a:lvl3pPr>
            <a:lvl4pPr marL="1679917" indent="-239989">
              <a:lnSpc>
                <a:spcPct val="107000"/>
              </a:lnSpc>
              <a:spcAft>
                <a:spcPts val="1067"/>
              </a:spcAft>
              <a:buSzPct val="100000"/>
              <a:buFont typeface="Lucida Grande"/>
              <a:buChar char="–"/>
              <a:defRPr sz="1600"/>
            </a:lvl4pPr>
            <a:lvl5pPr marL="2159893">
              <a:lnSpc>
                <a:spcPct val="107000"/>
              </a:lnSpc>
              <a:spcAft>
                <a:spcPts val="1067"/>
              </a:spcAft>
              <a:defRPr sz="1333"/>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1505657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6"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5" y="2331308"/>
            <a:ext cx="5714700" cy="3479115"/>
          </a:xfrm>
          <a:noFill/>
        </p:spPr>
        <p:txBody>
          <a:bodyPr lIns="0" tIns="0" rIns="0" bIns="0">
            <a:noAutofit/>
          </a:bodyPr>
          <a:lstStyle>
            <a:lvl1pPr marL="239989" indent="-239989">
              <a:lnSpc>
                <a:spcPct val="107000"/>
              </a:lnSpc>
              <a:spcAft>
                <a:spcPts val="800"/>
              </a:spcAft>
              <a:buFont typeface="Arial" panose="020B0604020202020204" pitchFamily="34" charset="0"/>
              <a:buChar char="•"/>
              <a:defRPr sz="2133" baseline="0">
                <a:solidFill>
                  <a:schemeClr val="tx1"/>
                </a:solidFill>
              </a:defRPr>
            </a:lvl1pPr>
            <a:lvl2pPr marL="719965" indent="-239989">
              <a:lnSpc>
                <a:spcPct val="107000"/>
              </a:lnSpc>
              <a:spcAft>
                <a:spcPts val="800"/>
              </a:spcAft>
              <a:buFont typeface="Arial" panose="020B0604020202020204" pitchFamily="34" charset="0"/>
              <a:buChar char="–"/>
              <a:defRPr sz="1867" baseline="0">
                <a:solidFill>
                  <a:schemeClr val="tx1"/>
                </a:solidFill>
              </a:defRPr>
            </a:lvl2pPr>
            <a:lvl3pPr marL="479976" indent="-239989">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6952233" y="0"/>
            <a:ext cx="5239769" cy="6858000"/>
          </a:xfrm>
        </p:spPr>
        <p:txBody>
          <a:bodyPr lIns="216000" tIns="216000" rIns="180000">
            <a:normAutofit/>
          </a:bodyPr>
          <a:lstStyle>
            <a:lvl1pPr marL="0" marR="0" indent="0" algn="l" defTabSz="609570" rtl="0" eaLnBrk="1" fontAlgn="auto" latinLnBrk="0" hangingPunct="1">
              <a:lnSpc>
                <a:spcPct val="114000"/>
              </a:lnSpc>
              <a:spcBef>
                <a:spcPts val="0"/>
              </a:spcBef>
              <a:spcAft>
                <a:spcPts val="0"/>
              </a:spcAft>
              <a:buClrTx/>
              <a:buSzTx/>
              <a:buFont typeface="Arial"/>
              <a:buNone/>
              <a:tabLst/>
              <a:defRPr sz="1333"/>
            </a:lvl1pPr>
          </a:lstStyle>
          <a:p>
            <a:pPr marL="0" marR="0" lvl="0" indent="0" algn="l" defTabSz="60957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10587541" y="6371283"/>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pic>
        <p:nvPicPr>
          <p:cNvPr id="11" name="Picture 6">
            <a:extLst>
              <a:ext uri="{FF2B5EF4-FFF2-40B4-BE49-F238E27FC236}">
                <a16:creationId xmlns:a16="http://schemas.microsoft.com/office/drawing/2014/main" id="{370B1FCA-6282-417C-B11A-C5C7814FE89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482659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872756" y="714560"/>
            <a:ext cx="5714699" cy="1443296"/>
          </a:xfrm>
          <a:prstGeom prst="rect">
            <a:avLst/>
          </a:prstGeom>
        </p:spPr>
        <p:txBody>
          <a:bodyPr vert="horz" lIns="0" tIns="0" rIns="0" bIns="0" rtlCol="0" anchor="b" anchorCtr="0">
            <a:noAutofit/>
          </a:bodyPr>
          <a:lstStyle>
            <a:lvl1pPr>
              <a:lnSpc>
                <a:spcPct val="85000"/>
              </a:lnSpc>
              <a:defRPr sz="4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872755" y="2331308"/>
            <a:ext cx="5714700" cy="3479115"/>
          </a:xfrm>
          <a:noFill/>
        </p:spPr>
        <p:txBody>
          <a:bodyPr lIns="0" tIns="0" rIns="0" bIns="0">
            <a:noAutofit/>
          </a:bodyPr>
          <a:lstStyle>
            <a:lvl1pPr marL="239989" indent="-239989">
              <a:lnSpc>
                <a:spcPct val="107000"/>
              </a:lnSpc>
              <a:spcAft>
                <a:spcPts val="800"/>
              </a:spcAft>
              <a:buFont typeface="Arial" panose="020B0604020202020204" pitchFamily="34" charset="0"/>
              <a:buChar char="•"/>
              <a:defRPr sz="2133" baseline="0">
                <a:solidFill>
                  <a:schemeClr val="tx1"/>
                </a:solidFill>
              </a:defRPr>
            </a:lvl1pPr>
            <a:lvl2pPr marL="719965" indent="-239989">
              <a:lnSpc>
                <a:spcPct val="107000"/>
              </a:lnSpc>
              <a:spcAft>
                <a:spcPts val="800"/>
              </a:spcAft>
              <a:buFont typeface="Arial" panose="020B0604020202020204" pitchFamily="34" charset="0"/>
              <a:buChar char="–"/>
              <a:defRPr sz="1867" baseline="0">
                <a:solidFill>
                  <a:schemeClr val="tx1"/>
                </a:solidFill>
              </a:defRPr>
            </a:lvl2pPr>
            <a:lvl3pPr marL="479976" indent="-239989">
              <a:lnSpc>
                <a:spcPts val="2933"/>
              </a:lnSpc>
              <a:buSzPct val="90000"/>
              <a:buFont typeface="Lucida Grande"/>
              <a:buChar char="-"/>
              <a:defRPr sz="2400" baseline="0"/>
            </a:lvl3pPr>
            <a:lvl4pPr>
              <a:lnSpc>
                <a:spcPts val="2533"/>
              </a:lnSpc>
              <a:defRPr sz="2133"/>
            </a:lvl4pPr>
            <a:lvl5pPr>
              <a:lnSpc>
                <a:spcPts val="2533"/>
              </a:lnSpc>
              <a:defRPr sz="2133"/>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6858656" y="446781"/>
            <a:ext cx="5040000" cy="2784000"/>
          </a:xfrm>
        </p:spPr>
        <p:txBody>
          <a:bodyPr lIns="144000" tIns="0" rIns="144000" anchor="ctr" anchorCtr="0">
            <a:noAutofit/>
          </a:bodyPr>
          <a:lstStyle>
            <a:lvl1pPr marL="0" marR="0" indent="0" algn="l" defTabSz="609570"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7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9163664" y="3270047"/>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6858656" y="3614597"/>
            <a:ext cx="5040000" cy="2784000"/>
          </a:xfrm>
        </p:spPr>
        <p:txBody>
          <a:bodyPr lIns="144000" tIns="0" rIns="144000" anchor="ctr" anchorCtr="0">
            <a:normAutofit/>
          </a:bodyPr>
          <a:lstStyle>
            <a:lvl1pPr marL="0" marR="0" indent="0" algn="l" defTabSz="609570" rtl="0" eaLnBrk="1" fontAlgn="auto" latinLnBrk="0" hangingPunct="1">
              <a:lnSpc>
                <a:spcPct val="100000"/>
              </a:lnSpc>
              <a:spcBef>
                <a:spcPts val="0"/>
              </a:spcBef>
              <a:spcAft>
                <a:spcPts val="0"/>
              </a:spcAft>
              <a:buClrTx/>
              <a:buSzTx/>
              <a:buFont typeface="Arial"/>
              <a:buNone/>
              <a:tabLst/>
              <a:defRPr sz="1133"/>
            </a:lvl1pPr>
          </a:lstStyle>
          <a:p>
            <a:pPr marL="0" marR="0" lvl="0" indent="0" algn="l" defTabSz="60957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9163664" y="6437863"/>
            <a:ext cx="2734992" cy="205965"/>
          </a:xfrm>
        </p:spPr>
        <p:txBody>
          <a:bodyPr lIns="0" tIns="0" rIns="0" bIns="0" anchor="b" anchorCtr="0">
            <a:noAutofit/>
          </a:bodyPr>
          <a:lstStyle>
            <a:lvl1pPr marL="0" indent="0" algn="r">
              <a:lnSpc>
                <a:spcPct val="90000"/>
              </a:lnSpc>
              <a:spcAft>
                <a:spcPts val="0"/>
              </a:spcAft>
              <a:buNone/>
              <a:defRPr sz="1067"/>
            </a:lvl1pPr>
          </a:lstStyle>
          <a:p>
            <a:pPr lvl="0"/>
            <a:r>
              <a:rPr lang="fi-FI"/>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39"/>
          <a:stretch/>
        </p:blipFill>
        <p:spPr>
          <a:xfrm>
            <a:off x="342286" y="5894975"/>
            <a:ext cx="508503" cy="713620"/>
          </a:xfrm>
          <a:prstGeom prst="rect">
            <a:avLst/>
          </a:prstGeom>
        </p:spPr>
      </p:pic>
    </p:spTree>
    <p:extLst>
      <p:ext uri="{BB962C8B-B14F-4D97-AF65-F5344CB8AC3E}">
        <p14:creationId xmlns:p14="http://schemas.microsoft.com/office/powerpoint/2010/main" val="604884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40263" y="151052"/>
            <a:ext cx="5813037" cy="6543165"/>
          </a:xfrm>
        </p:spPr>
        <p:txBody>
          <a:bodyPr lIns="144000" tIns="144000" rIns="144000" anchor="t" anchorCtr="1">
            <a:normAutofit/>
          </a:bodyPr>
          <a:lstStyle>
            <a:lvl1pPr marL="0" marR="0" indent="0" algn="l" defTabSz="609570"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70"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66849" y="6322016"/>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6109261" y="151051"/>
            <a:ext cx="5918400" cy="3196800"/>
          </a:xfrm>
        </p:spPr>
        <p:txBody>
          <a:bodyPr lIns="144000" tIns="126000" rIns="108000">
            <a:normAutofit/>
          </a:bodyPr>
          <a:lstStyle>
            <a:lvl1pPr marL="0" marR="0" indent="0" algn="l" defTabSz="609570"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70"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10536886" y="2969724"/>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6109263" y="3497416"/>
            <a:ext cx="5918400" cy="3196800"/>
          </a:xfrm>
        </p:spPr>
        <p:txBody>
          <a:bodyPr lIns="144000" tIns="126000" rIns="108000">
            <a:normAutofit/>
          </a:bodyPr>
          <a:lstStyle>
            <a:lvl1pPr marL="0" marR="0" indent="0" algn="l" defTabSz="609570" rtl="0" eaLnBrk="1" fontAlgn="auto" latinLnBrk="0" hangingPunct="1">
              <a:lnSpc>
                <a:spcPct val="100000"/>
              </a:lnSpc>
              <a:spcBef>
                <a:spcPts val="0"/>
              </a:spcBef>
              <a:spcAft>
                <a:spcPts val="1600"/>
              </a:spcAft>
              <a:buClrTx/>
              <a:buSzTx/>
              <a:buFont typeface="Arial"/>
              <a:buNone/>
              <a:tabLst/>
              <a:defRPr sz="1200"/>
            </a:lvl1pPr>
          </a:lstStyle>
          <a:p>
            <a:pPr marL="0" marR="0" lvl="0" indent="0" algn="l" defTabSz="609570" rtl="0" eaLnBrk="1" fontAlgn="auto" latinLnBrk="0" hangingPunct="1">
              <a:lnSpc>
                <a:spcPct val="100000"/>
              </a:lnSpc>
              <a:spcBef>
                <a:spcPts val="0"/>
              </a:spcBef>
              <a:spcAft>
                <a:spcPts val="16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10546721" y="632201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Tree>
    <p:extLst>
      <p:ext uri="{BB962C8B-B14F-4D97-AF65-F5344CB8AC3E}">
        <p14:creationId xmlns:p14="http://schemas.microsoft.com/office/powerpoint/2010/main" val="406453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D42EC-3CC5-9CB0-C24B-A1BB596FD7C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1AE2355-3A1C-5890-BFB1-A978A1ED7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4532F3A-0C33-F8ED-BD62-828FE92EC832}"/>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1FB00218-B0D6-2AFD-9B11-EAD54F3AC62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1A70686-E4EB-CFA9-0520-7A33DD9C93D7}"/>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1367120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528549" y="5388677"/>
            <a:ext cx="10193552" cy="1469323"/>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2133" b="1">
                <a:solidFill>
                  <a:schemeClr val="bg1"/>
                </a:solidFill>
              </a:defRPr>
            </a:lvl1pPr>
            <a:lvl2pPr>
              <a:lnSpc>
                <a:spcPct val="90000"/>
              </a:lnSpc>
              <a:defRPr sz="1867">
                <a:solidFill>
                  <a:schemeClr val="bg1"/>
                </a:solidFill>
              </a:defRPr>
            </a:lvl2pPr>
            <a:lvl3pPr>
              <a:lnSpc>
                <a:spcPct val="90000"/>
              </a:lnSpc>
              <a:spcAft>
                <a:spcPts val="1067"/>
              </a:spcAft>
              <a:defRPr sz="1467">
                <a:solidFill>
                  <a:schemeClr val="bg1"/>
                </a:solidFill>
              </a:defRPr>
            </a:lvl3pPr>
            <a:lvl4pPr>
              <a:lnSpc>
                <a:spcPct val="90000"/>
              </a:lnSpc>
              <a:spcAft>
                <a:spcPts val="1067"/>
              </a:spcAft>
              <a:defRPr sz="1600">
                <a:solidFill>
                  <a:schemeClr val="bg1"/>
                </a:solidFill>
              </a:defRPr>
            </a:lvl4pPr>
            <a:lvl5pPr>
              <a:lnSpc>
                <a:spcPct val="90000"/>
              </a:lnSpc>
              <a:defRPr sz="1867">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2" y="0"/>
            <a:ext cx="12192001" cy="5388677"/>
          </a:xfrm>
        </p:spPr>
        <p:txBody>
          <a:bodyPr lIns="252000" tIns="216000" rIns="252000" bIns="252000" anchor="t">
            <a:normAutofit/>
          </a:bodyPr>
          <a:lstStyle>
            <a:lvl1pPr marL="0" marR="0" indent="0" algn="l" defTabSz="609570" rtl="0" eaLnBrk="1" fontAlgn="auto" latinLnBrk="0" hangingPunct="1">
              <a:lnSpc>
                <a:spcPct val="114000"/>
              </a:lnSpc>
              <a:spcBef>
                <a:spcPts val="0"/>
              </a:spcBef>
              <a:spcAft>
                <a:spcPts val="0"/>
              </a:spcAft>
              <a:buClrTx/>
              <a:buSzTx/>
              <a:buFont typeface="Arial"/>
              <a:buNone/>
              <a:tabLst/>
              <a:defRPr sz="1467">
                <a:solidFill>
                  <a:schemeClr val="bg1"/>
                </a:solidFill>
              </a:defRPr>
            </a:lvl1pPr>
          </a:lstStyle>
          <a:p>
            <a:pPr marL="0" marR="0" lvl="0" indent="0" algn="l" defTabSz="60957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34824" y="4981479"/>
            <a:ext cx="1378431" cy="256852"/>
          </a:xfrm>
          <a:solidFill>
            <a:schemeClr val="tx1"/>
          </a:solidFill>
        </p:spPr>
        <p:txBody>
          <a:bodyPr wrap="none" lIns="72000" tIns="54000" rIns="61200" bIns="54000" anchor="ctr" anchorCtr="0">
            <a:spAutoFit/>
          </a:bodyPr>
          <a:lstStyle>
            <a:lvl1pPr marL="0" indent="0" algn="l">
              <a:lnSpc>
                <a:spcPct val="90000"/>
              </a:lnSpc>
              <a:spcAft>
                <a:spcPts val="0"/>
              </a:spcAft>
              <a:buNone/>
              <a:defRPr sz="1067">
                <a:solidFill>
                  <a:schemeClr val="bg1"/>
                </a:solidFill>
              </a:defRPr>
            </a:lvl1pPr>
          </a:lstStyle>
          <a:p>
            <a:pPr lvl="0"/>
            <a:r>
              <a:rPr lang="fi-FI"/>
              <a:t>Kuva: Kuvaajan nimi</a:t>
            </a:r>
          </a:p>
        </p:txBody>
      </p:sp>
      <p:pic>
        <p:nvPicPr>
          <p:cNvPr id="10" name="Picture 6">
            <a:extLst>
              <a:ext uri="{FF2B5EF4-FFF2-40B4-BE49-F238E27FC236}">
                <a16:creationId xmlns:a16="http://schemas.microsoft.com/office/drawing/2014/main" id="{3B4F2E11-9F53-41EC-8132-C0115ACE503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3032"/>
          <a:stretch/>
        </p:blipFill>
        <p:spPr>
          <a:xfrm>
            <a:off x="360399" y="5671687"/>
            <a:ext cx="661095" cy="936908"/>
          </a:xfrm>
          <a:prstGeom prst="rect">
            <a:avLst/>
          </a:prstGeom>
        </p:spPr>
      </p:pic>
    </p:spTree>
    <p:extLst>
      <p:ext uri="{BB962C8B-B14F-4D97-AF65-F5344CB8AC3E}">
        <p14:creationId xmlns:p14="http://schemas.microsoft.com/office/powerpoint/2010/main" val="145969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03231" y="4105699"/>
            <a:ext cx="10788284" cy="2269508"/>
          </a:xfrm>
        </p:spPr>
        <p:txBody>
          <a:bodyPr anchor="t">
            <a:noAutofit/>
          </a:bodyPr>
          <a:lstStyle>
            <a:lvl1pPr algn="ctr">
              <a:lnSpc>
                <a:spcPct val="90000"/>
              </a:lnSpc>
              <a:defRPr sz="7466">
                <a:solidFill>
                  <a:schemeClr val="bg1"/>
                </a:solidFill>
              </a:defRPr>
            </a:lvl1pPr>
          </a:lstStyle>
          <a:p>
            <a:r>
              <a:rPr lang="fi-FI" noProof="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val="1"/>
              </a:ext>
            </a:extLst>
          </p:cNvPr>
          <p:cNvGrpSpPr/>
          <p:nvPr userDrawn="1"/>
        </p:nvGrpSpPr>
        <p:grpSpPr>
          <a:xfrm>
            <a:off x="3642752" y="1017054"/>
            <a:ext cx="4906499" cy="3088647"/>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3032"/>
          <a:stretch/>
        </p:blipFill>
        <p:spPr>
          <a:xfrm>
            <a:off x="360399" y="5671687"/>
            <a:ext cx="661095" cy="936908"/>
          </a:xfrm>
          <a:prstGeom prst="rect">
            <a:avLst/>
          </a:prstGeom>
        </p:spPr>
      </p:pic>
    </p:spTree>
    <p:extLst>
      <p:ext uri="{BB962C8B-B14F-4D97-AF65-F5344CB8AC3E}">
        <p14:creationId xmlns:p14="http://schemas.microsoft.com/office/powerpoint/2010/main" val="1195268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1" y="0"/>
            <a:ext cx="12192001" cy="6858000"/>
          </a:xfrm>
        </p:spPr>
        <p:txBody>
          <a:bodyPr lIns="252000" tIns="216000" rIns="252000" bIns="252000" anchor="t">
            <a:normAutofit/>
          </a:bodyPr>
          <a:lstStyle>
            <a:lvl1pPr marL="0" marR="0" indent="0" algn="l" defTabSz="609585" rtl="0" eaLnBrk="1" fontAlgn="auto" latinLnBrk="0" hangingPunct="1">
              <a:lnSpc>
                <a:spcPct val="114000"/>
              </a:lnSpc>
              <a:spcBef>
                <a:spcPts val="0"/>
              </a:spcBef>
              <a:spcAft>
                <a:spcPts val="0"/>
              </a:spcAft>
              <a:buClrTx/>
              <a:buSzTx/>
              <a:buFont typeface="Arial"/>
              <a:buNone/>
              <a:tabLst/>
              <a:defRPr sz="1467"/>
            </a:lvl1pPr>
          </a:lstStyle>
          <a:p>
            <a:pPr marL="0" marR="0" lvl="0" indent="0" algn="l" defTabSz="609585"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10596722" y="6381986"/>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Tree>
    <p:extLst>
      <p:ext uri="{BB962C8B-B14F-4D97-AF65-F5344CB8AC3E}">
        <p14:creationId xmlns:p14="http://schemas.microsoft.com/office/powerpoint/2010/main" val="881656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2" y="0"/>
            <a:ext cx="12192001" cy="6858000"/>
          </a:xfrm>
        </p:spPr>
        <p:txBody>
          <a:bodyPr lIns="252000" tIns="216000" rIns="252000" bIns="252000" anchor="t">
            <a:normAutofit/>
          </a:bodyPr>
          <a:lstStyle>
            <a:lvl1pPr marL="0" marR="0" indent="0" algn="l" defTabSz="609570" rtl="0" eaLnBrk="1" fontAlgn="auto" latinLnBrk="0" hangingPunct="1">
              <a:lnSpc>
                <a:spcPct val="114000"/>
              </a:lnSpc>
              <a:spcBef>
                <a:spcPts val="0"/>
              </a:spcBef>
              <a:spcAft>
                <a:spcPts val="0"/>
              </a:spcAft>
              <a:buClrTx/>
              <a:buSzTx/>
              <a:buFont typeface="Arial"/>
              <a:buNone/>
              <a:tabLst/>
              <a:defRPr sz="1467"/>
            </a:lvl1pPr>
          </a:lstStyle>
          <a:p>
            <a:pPr marL="0" marR="0" lvl="0" indent="0" algn="l" defTabSz="60957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10596722" y="6381987"/>
            <a:ext cx="1378431" cy="256852"/>
          </a:xfrm>
          <a:solidFill>
            <a:schemeClr val="tx1"/>
          </a:solidFill>
        </p:spPr>
        <p:txBody>
          <a:bodyPr wrap="none" lIns="61200" tIns="54000" rIns="72000" bIns="54000" anchor="ctr" anchorCtr="0">
            <a:spAutoFit/>
          </a:bodyPr>
          <a:lstStyle>
            <a:lvl1pPr marL="0" indent="0" algn="r">
              <a:lnSpc>
                <a:spcPct val="90000"/>
              </a:lnSpc>
              <a:spcAft>
                <a:spcPts val="0"/>
              </a:spcAft>
              <a:buNone/>
              <a:defRPr sz="1067">
                <a:solidFill>
                  <a:schemeClr val="bg1"/>
                </a:solidFill>
              </a:defRPr>
            </a:lvl1pPr>
          </a:lstStyle>
          <a:p>
            <a:pPr lvl="0"/>
            <a:r>
              <a:rPr lang="fi-FI"/>
              <a:t>Kuva: Kuvaajan nimi</a:t>
            </a:r>
          </a:p>
        </p:txBody>
      </p:sp>
    </p:spTree>
    <p:extLst>
      <p:ext uri="{BB962C8B-B14F-4D97-AF65-F5344CB8AC3E}">
        <p14:creationId xmlns:p14="http://schemas.microsoft.com/office/powerpoint/2010/main" val="58948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879502" y="1200007"/>
            <a:ext cx="10433001" cy="4457989"/>
          </a:xfrm>
        </p:spPr>
        <p:txBody>
          <a:bodyPr anchor="ctr" anchorCtr="0">
            <a:noAutofit/>
          </a:bodyPr>
          <a:lstStyle>
            <a:lvl1pPr algn="ctr">
              <a:lnSpc>
                <a:spcPct val="90000"/>
              </a:lnSpc>
              <a:defRPr sz="8000">
                <a:solidFill>
                  <a:schemeClr val="bg1"/>
                </a:solidFill>
              </a:defRPr>
            </a:lvl1pPr>
          </a:lstStyle>
          <a:p>
            <a:r>
              <a:rPr lang="fi-FI"/>
              <a:t>Muokkaa slogania napsauttamalla</a:t>
            </a:r>
            <a:endParaRPr lang="en-US"/>
          </a:p>
        </p:txBody>
      </p:sp>
    </p:spTree>
    <p:extLst>
      <p:ext uri="{BB962C8B-B14F-4D97-AF65-F5344CB8AC3E}">
        <p14:creationId xmlns:p14="http://schemas.microsoft.com/office/powerpoint/2010/main" val="3361640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1154563" y="3503827"/>
            <a:ext cx="9882879" cy="1296087"/>
          </a:xfrm>
        </p:spPr>
        <p:txBody>
          <a:bodyPr anchor="t" anchorCtr="0"/>
          <a:lstStyle>
            <a:lvl1pPr algn="ctr">
              <a:lnSpc>
                <a:spcPct val="90000"/>
              </a:lnSpc>
              <a:defRPr sz="8800">
                <a:solidFill>
                  <a:schemeClr val="bg1"/>
                </a:solidFill>
              </a:defRPr>
            </a:lvl1pPr>
          </a:lstStyle>
          <a:p>
            <a:r>
              <a:rPr lang="fi-FI"/>
              <a:t>Kiitos!</a:t>
            </a: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3131" y="1467175"/>
            <a:ext cx="1208485" cy="1679796"/>
          </a:xfrm>
          <a:prstGeom prst="rect">
            <a:avLst/>
          </a:prstGeom>
        </p:spPr>
      </p:pic>
    </p:spTree>
    <p:extLst>
      <p:ext uri="{BB962C8B-B14F-4D97-AF65-F5344CB8AC3E}">
        <p14:creationId xmlns:p14="http://schemas.microsoft.com/office/powerpoint/2010/main" val="1589552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teksti_bulletit">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084919" y="1835151"/>
            <a:ext cx="8978900" cy="4057915"/>
          </a:xfrm>
          <a:prstGeom prst="rect">
            <a:avLst/>
          </a:prstGeom>
        </p:spPr>
        <p:txBody>
          <a:bodyPr vert="horz" lIns="91440" tIns="45720" rIns="91440" bIns="45720" rtlCol="0">
            <a:noAutofit/>
          </a:bodyPr>
          <a:lstStyle>
            <a:lvl1pPr marL="239178" indent="-239178">
              <a:buFont typeface="Arial"/>
              <a:buChar char="•"/>
              <a:defRPr/>
            </a:lvl1pPr>
            <a:lvl2pPr marL="719982" indent="-239994">
              <a:buFont typeface="Lucida Grande"/>
              <a:buChar char="–"/>
              <a:defRPr/>
            </a:lvl2pPr>
            <a:lvl3pPr marL="1199970" indent="-239994">
              <a:buSzPct val="60000"/>
              <a:buFont typeface="Courier New"/>
              <a:buChar char="o"/>
              <a:defRPr/>
            </a:lvl3pPr>
            <a:lvl4pPr marL="1679958" indent="-239994">
              <a:buSzPct val="100000"/>
              <a:buFont typeface="Lucida Grande"/>
              <a:buChar char="–"/>
              <a:defRPr/>
            </a:lvl4pPr>
            <a:lvl5pPr marL="2159946">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itle Placeholder 1"/>
          <p:cNvSpPr>
            <a:spLocks noGrp="1"/>
          </p:cNvSpPr>
          <p:nvPr>
            <p:ph type="title"/>
          </p:nvPr>
        </p:nvSpPr>
        <p:spPr>
          <a:xfrm>
            <a:off x="1179881" y="506413"/>
            <a:ext cx="9883936" cy="998539"/>
          </a:xfrm>
          <a:prstGeom prst="rect">
            <a:avLst/>
          </a:prstGeom>
        </p:spPr>
        <p:txBody>
          <a:bodyPr vert="horz" lIns="0" tIns="0" rIns="91440" bIns="0" rtlCol="0" anchor="b">
            <a:noAutofit/>
          </a:bodyPr>
          <a:lstStyle/>
          <a:p>
            <a:r>
              <a:rPr lang="fi-FI"/>
              <a:t>Muokkaa ots. perustyyl. napsautt.</a:t>
            </a:r>
            <a:endParaRPr lang="en-US"/>
          </a:p>
        </p:txBody>
      </p:sp>
    </p:spTree>
    <p:extLst>
      <p:ext uri="{BB962C8B-B14F-4D97-AF65-F5344CB8AC3E}">
        <p14:creationId xmlns:p14="http://schemas.microsoft.com/office/powerpoint/2010/main" val="651950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2D8B59-ECCC-534D-74CC-422A2C2D264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493B87F-8410-BB66-0E34-7A7DCE6E302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A7AC5C7-2407-57B4-36EF-C985EB188CE2}"/>
              </a:ext>
            </a:extLst>
          </p:cNvPr>
          <p:cNvSpPr>
            <a:spLocks noGrp="1"/>
          </p:cNvSpPr>
          <p:nvPr>
            <p:ph type="dt" sz="half" idx="10"/>
          </p:nvPr>
        </p:nvSpPr>
        <p:spPr/>
        <p:txBody>
          <a:bodyPr/>
          <a:lstStyle/>
          <a:p>
            <a:fld id="{27EAB0B8-DB7D-4A56-8A8C-6A1E7AFCAD11}" type="datetimeFigureOut">
              <a:rPr lang="fi-FI" smtClean="0"/>
              <a:t>10.12.2024</a:t>
            </a:fld>
            <a:endParaRPr lang="fi-FI"/>
          </a:p>
        </p:txBody>
      </p:sp>
      <p:sp>
        <p:nvSpPr>
          <p:cNvPr id="5" name="Alatunnisteen paikkamerkki 4">
            <a:extLst>
              <a:ext uri="{FF2B5EF4-FFF2-40B4-BE49-F238E27FC236}">
                <a16:creationId xmlns:a16="http://schemas.microsoft.com/office/drawing/2014/main" id="{5D5A5B36-D3D6-C469-B013-379250D9ED3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1F7A0C-4735-C5A8-900D-848C6A17408C}"/>
              </a:ext>
            </a:extLst>
          </p:cNvPr>
          <p:cNvSpPr>
            <a:spLocks noGrp="1"/>
          </p:cNvSpPr>
          <p:nvPr>
            <p:ph type="sldNum" sz="quarter" idx="12"/>
          </p:nvPr>
        </p:nvSpPr>
        <p:spPr/>
        <p:txBody>
          <a:bodyPr/>
          <a:lstStyle/>
          <a:p>
            <a:fld id="{E163A02A-48EC-4F26-9589-1C3E328FEC5D}" type="slidenum">
              <a:rPr lang="fi-FI" smtClean="0"/>
              <a:t>‹#›</a:t>
            </a:fld>
            <a:endParaRPr lang="fi-FI"/>
          </a:p>
        </p:txBody>
      </p:sp>
    </p:spTree>
    <p:extLst>
      <p:ext uri="{BB962C8B-B14F-4D97-AF65-F5344CB8AC3E}">
        <p14:creationId xmlns:p14="http://schemas.microsoft.com/office/powerpoint/2010/main" val="2676427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4824EF-6D70-CAB5-23A1-629CA576425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AB516E4-EDD9-3B0E-31E9-6746AA18FC1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6CC3FD0-2D96-5253-471B-A9763A18900D}"/>
              </a:ext>
            </a:extLst>
          </p:cNvPr>
          <p:cNvSpPr>
            <a:spLocks noGrp="1"/>
          </p:cNvSpPr>
          <p:nvPr>
            <p:ph type="dt" sz="half" idx="10"/>
          </p:nvPr>
        </p:nvSpPr>
        <p:spPr/>
        <p:txBody>
          <a:bodyPr/>
          <a:lstStyle/>
          <a:p>
            <a:fld id="{27EAB0B8-DB7D-4A56-8A8C-6A1E7AFCAD11}" type="datetimeFigureOut">
              <a:rPr lang="fi-FI" smtClean="0"/>
              <a:t>10.12.2024</a:t>
            </a:fld>
            <a:endParaRPr lang="fi-FI"/>
          </a:p>
        </p:txBody>
      </p:sp>
      <p:sp>
        <p:nvSpPr>
          <p:cNvPr id="5" name="Alatunnisteen paikkamerkki 4">
            <a:extLst>
              <a:ext uri="{FF2B5EF4-FFF2-40B4-BE49-F238E27FC236}">
                <a16:creationId xmlns:a16="http://schemas.microsoft.com/office/drawing/2014/main" id="{8B201856-B596-9434-0CBC-06F2F38DE9F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703B988-CEC4-89D0-AABE-22D9BA2F38EA}"/>
              </a:ext>
            </a:extLst>
          </p:cNvPr>
          <p:cNvSpPr>
            <a:spLocks noGrp="1"/>
          </p:cNvSpPr>
          <p:nvPr>
            <p:ph type="sldNum" sz="quarter" idx="12"/>
          </p:nvPr>
        </p:nvSpPr>
        <p:spPr/>
        <p:txBody>
          <a:bodyPr/>
          <a:lstStyle/>
          <a:p>
            <a:fld id="{E163A02A-48EC-4F26-9589-1C3E328FEC5D}" type="slidenum">
              <a:rPr lang="fi-FI" smtClean="0"/>
              <a:t>‹#›</a:t>
            </a:fld>
            <a:endParaRPr lang="fi-FI"/>
          </a:p>
        </p:txBody>
      </p:sp>
    </p:spTree>
    <p:extLst>
      <p:ext uri="{BB962C8B-B14F-4D97-AF65-F5344CB8AC3E}">
        <p14:creationId xmlns:p14="http://schemas.microsoft.com/office/powerpoint/2010/main" val="3430205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1CFBA1BD-0F12-47DF-8942-42ACBF2E6005}" type="datetimeFigureOut">
              <a:rPr lang="fi-FI" smtClean="0"/>
              <a:t>10.12.2024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9BD8640E-1D4B-4403-A812-8511FDDED3D4}" type="slidenum">
              <a:rPr lang="fi-FI" smtClean="0"/>
              <a:t>‹#›</a:t>
            </a:fld>
            <a:endParaRPr lang="fi-FI"/>
          </a:p>
        </p:txBody>
      </p:sp>
    </p:spTree>
    <p:extLst>
      <p:ext uri="{BB962C8B-B14F-4D97-AF65-F5344CB8AC3E}">
        <p14:creationId xmlns:p14="http://schemas.microsoft.com/office/powerpoint/2010/main" val="409126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E63D80-9A11-38D5-6F61-8FE6263E65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C8D25B0-8493-E30D-DB38-4EE87BC6E27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97FB535-5637-0AC5-2B17-5C0678A5D612}"/>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275E7F7-4CA0-600B-E9E3-7955DD1EE14C}"/>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6" name="Alatunnisteen paikkamerkki 5">
            <a:extLst>
              <a:ext uri="{FF2B5EF4-FFF2-40B4-BE49-F238E27FC236}">
                <a16:creationId xmlns:a16="http://schemas.microsoft.com/office/drawing/2014/main" id="{15672717-CC03-6A6C-AB91-B6F1A4B5066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34E92AA-C72C-69DF-D64B-59503842ED38}"/>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19781138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Numeroitu väliotsikko">
    <p:spTree>
      <p:nvGrpSpPr>
        <p:cNvPr id="1" name=""/>
        <p:cNvGrpSpPr/>
        <p:nvPr/>
      </p:nvGrpSpPr>
      <p:grpSpPr>
        <a:xfrm>
          <a:off x="0" y="0"/>
          <a:ext cx="0" cy="0"/>
          <a:chOff x="0" y="0"/>
          <a:chExt cx="0" cy="0"/>
        </a:xfrm>
      </p:grpSpPr>
      <p:sp>
        <p:nvSpPr>
          <p:cNvPr id="9" name="Numero">
            <a:extLst>
              <a:ext uri="{FF2B5EF4-FFF2-40B4-BE49-F238E27FC236}">
                <a16:creationId xmlns:a16="http://schemas.microsoft.com/office/drawing/2014/main" id="{D57041E5-369A-D442-FDB5-9A0BCF7803D9}"/>
              </a:ext>
            </a:extLst>
          </p:cNvPr>
          <p:cNvSpPr>
            <a:spLocks noGrp="1"/>
          </p:cNvSpPr>
          <p:nvPr>
            <p:ph type="body" sz="quarter" idx="10" hasCustomPrompt="1"/>
          </p:nvPr>
        </p:nvSpPr>
        <p:spPr>
          <a:xfrm>
            <a:off x="271079" y="836578"/>
            <a:ext cx="3979107" cy="1583708"/>
          </a:xfrm>
        </p:spPr>
        <p:txBody>
          <a:bodyPr lIns="0" tIns="0" rIns="0" bIns="0" anchor="ctr" anchorCtr="0">
            <a:noAutofit/>
          </a:bodyPr>
          <a:lstStyle>
            <a:lvl1pPr marL="0" indent="0" algn="l">
              <a:lnSpc>
                <a:spcPct val="70000"/>
              </a:lnSpc>
              <a:spcAft>
                <a:spcPts val="0"/>
              </a:spcAft>
              <a:buNone/>
              <a:defRPr sz="17733" b="1">
                <a:solidFill>
                  <a:schemeClr val="bg1"/>
                </a:solidFill>
              </a:defRPr>
            </a:lvl1pPr>
          </a:lstStyle>
          <a:p>
            <a:pPr lvl="0"/>
            <a:r>
              <a:rPr lang="fi-FI"/>
              <a:t>00</a:t>
            </a:r>
          </a:p>
        </p:txBody>
      </p:sp>
      <p:sp>
        <p:nvSpPr>
          <p:cNvPr id="8" name="Otsikko"/>
          <p:cNvSpPr>
            <a:spLocks noGrp="1"/>
          </p:cNvSpPr>
          <p:nvPr>
            <p:ph type="ctrTitle" hasCustomPrompt="1"/>
          </p:nvPr>
        </p:nvSpPr>
        <p:spPr>
          <a:xfrm>
            <a:off x="2910676" y="2445955"/>
            <a:ext cx="8120680" cy="2790188"/>
          </a:xfrm>
        </p:spPr>
        <p:txBody>
          <a:bodyPr anchor="ctr" anchorCtr="0">
            <a:noAutofit/>
          </a:bodyPr>
          <a:lstStyle>
            <a:lvl1pPr algn="l">
              <a:lnSpc>
                <a:spcPct val="92000"/>
              </a:lnSpc>
              <a:defRPr sz="8800">
                <a:solidFill>
                  <a:schemeClr val="bg1"/>
                </a:solidFill>
              </a:defRPr>
            </a:lvl1pPr>
          </a:lstStyle>
          <a:p>
            <a:r>
              <a:rPr lang="fi-FI"/>
              <a:t>Muokkaa väliotsikkoa</a:t>
            </a:r>
            <a:endParaRPr lang="en-US"/>
          </a:p>
        </p:txBody>
      </p:sp>
      <p:sp>
        <p:nvSpPr>
          <p:cNvPr id="2" name="Alaotsikko">
            <a:extLst>
              <a:ext uri="{FF2B5EF4-FFF2-40B4-BE49-F238E27FC236}">
                <a16:creationId xmlns:a16="http://schemas.microsoft.com/office/drawing/2014/main" id="{C5BBCDCF-131C-E56D-4AB7-A3D58E4E8019}"/>
              </a:ext>
            </a:extLst>
          </p:cNvPr>
          <p:cNvSpPr>
            <a:spLocks noGrp="1"/>
          </p:cNvSpPr>
          <p:nvPr>
            <p:ph type="subTitle" idx="1" hasCustomPrompt="1"/>
          </p:nvPr>
        </p:nvSpPr>
        <p:spPr>
          <a:xfrm>
            <a:off x="2910676" y="5301419"/>
            <a:ext cx="8120680" cy="495495"/>
          </a:xfrm>
          <a:prstGeom prst="rect">
            <a:avLst/>
          </a:prstGeom>
        </p:spPr>
        <p:txBody>
          <a:bodyPr lIns="0" rIns="0" anchor="t" anchorCtr="0">
            <a:noAutofit/>
          </a:bodyPr>
          <a:lstStyle>
            <a:lvl1pPr marL="0" indent="0" algn="l">
              <a:lnSpc>
                <a:spcPct val="95000"/>
              </a:lnSpc>
              <a:spcAft>
                <a:spcPts val="0"/>
              </a:spcAft>
              <a:buNone/>
              <a:defRPr sz="3200" b="1">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fi-FI"/>
              <a:t>Alaotsikko</a:t>
            </a:r>
            <a:endParaRPr lang="en-US"/>
          </a:p>
        </p:txBody>
      </p:sp>
      <p:pic>
        <p:nvPicPr>
          <p:cNvPr id="3" name="Logo">
            <a:extLst>
              <a:ext uri="{FF2B5EF4-FFF2-40B4-BE49-F238E27FC236}">
                <a16:creationId xmlns:a16="http://schemas.microsoft.com/office/drawing/2014/main" id="{8D390F44-C10F-7496-672B-8FF918B8514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2956" y="469236"/>
            <a:ext cx="593901" cy="912000"/>
          </a:xfrm>
          <a:prstGeom prst="rect">
            <a:avLst/>
          </a:prstGeom>
        </p:spPr>
      </p:pic>
    </p:spTree>
    <p:extLst>
      <p:ext uri="{BB962C8B-B14F-4D97-AF65-F5344CB8AC3E}">
        <p14:creationId xmlns:p14="http://schemas.microsoft.com/office/powerpoint/2010/main" val="3740563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tsikko + teksti väritaustalla">
    <p:spTree>
      <p:nvGrpSpPr>
        <p:cNvPr id="1" name=""/>
        <p:cNvGrpSpPr/>
        <p:nvPr/>
      </p:nvGrpSpPr>
      <p:grpSpPr>
        <a:xfrm>
          <a:off x="0" y="0"/>
          <a:ext cx="0" cy="0"/>
          <a:chOff x="0" y="0"/>
          <a:chExt cx="0" cy="0"/>
        </a:xfrm>
      </p:grpSpPr>
      <p:sp>
        <p:nvSpPr>
          <p:cNvPr id="8" name="Otsikko"/>
          <p:cNvSpPr>
            <a:spLocks noGrp="1"/>
          </p:cNvSpPr>
          <p:nvPr>
            <p:ph type="ctrTitle" hasCustomPrompt="1"/>
          </p:nvPr>
        </p:nvSpPr>
        <p:spPr>
          <a:xfrm>
            <a:off x="1524001" y="1538976"/>
            <a:ext cx="8986684" cy="1382723"/>
          </a:xfrm>
        </p:spPr>
        <p:txBody>
          <a:bodyPr anchor="b" anchorCtr="0">
            <a:noAutofit/>
          </a:bodyPr>
          <a:lstStyle>
            <a:lvl1pPr algn="l">
              <a:lnSpc>
                <a:spcPct val="90000"/>
              </a:lnSpc>
              <a:defRPr sz="5333">
                <a:solidFill>
                  <a:schemeClr val="bg1"/>
                </a:solidFill>
              </a:defRPr>
            </a:lvl1pPr>
          </a:lstStyle>
          <a:p>
            <a:r>
              <a:rPr lang="fi-FI"/>
              <a:t>Muokkaa otsikkoa napsauttamalla</a:t>
            </a:r>
            <a:endParaRPr lang="en-US"/>
          </a:p>
        </p:txBody>
      </p:sp>
      <p:sp>
        <p:nvSpPr>
          <p:cNvPr id="2" name="Tekstin paikkamerkki">
            <a:extLst>
              <a:ext uri="{FF2B5EF4-FFF2-40B4-BE49-F238E27FC236}">
                <a16:creationId xmlns:a16="http://schemas.microsoft.com/office/drawing/2014/main" id="{FC6B83D9-EE16-8D75-F23C-180AE6943BEF}"/>
              </a:ext>
            </a:extLst>
          </p:cNvPr>
          <p:cNvSpPr>
            <a:spLocks noGrp="1"/>
          </p:cNvSpPr>
          <p:nvPr>
            <p:ph type="body" idx="1" hasCustomPrompt="1"/>
          </p:nvPr>
        </p:nvSpPr>
        <p:spPr>
          <a:xfrm>
            <a:off x="1524001" y="3227259"/>
            <a:ext cx="8986684" cy="2702885"/>
          </a:xfrm>
          <a:prstGeom prst="rect">
            <a:avLst/>
          </a:prstGeom>
        </p:spPr>
        <p:txBody>
          <a:bodyPr vert="horz" lIns="0" tIns="45720" rIns="0" bIns="45720" rtlCol="0">
            <a:noAutofit/>
          </a:bodyPr>
          <a:lstStyle>
            <a:lvl1pPr marL="287993" indent="-287993">
              <a:lnSpc>
                <a:spcPct val="107000"/>
              </a:lnSpc>
              <a:spcAft>
                <a:spcPts val="1600"/>
              </a:spcAft>
              <a:buFont typeface="Arial" panose="020B0604020202020204" pitchFamily="34" charset="0"/>
              <a:buChar char="•"/>
              <a:defRPr sz="2667" b="1">
                <a:solidFill>
                  <a:schemeClr val="bg1"/>
                </a:solidFill>
              </a:defRPr>
            </a:lvl1pPr>
            <a:lvl2pPr marL="719965" indent="-263993">
              <a:lnSpc>
                <a:spcPct val="107000"/>
              </a:lnSpc>
              <a:spcAft>
                <a:spcPts val="1600"/>
              </a:spcAft>
              <a:buFont typeface="Lucida Grande"/>
              <a:buChar char="–"/>
              <a:defRPr sz="2133">
                <a:solidFill>
                  <a:schemeClr val="bg1"/>
                </a:solidFill>
              </a:defRPr>
            </a:lvl2pPr>
            <a:lvl3pPr marL="1151971" indent="-191995">
              <a:lnSpc>
                <a:spcPct val="107000"/>
              </a:lnSpc>
              <a:spcAft>
                <a:spcPts val="1600"/>
              </a:spcAft>
              <a:buSzPct val="100000"/>
              <a:buFont typeface="Arial" panose="020B0604020202020204" pitchFamily="34" charset="0"/>
              <a:buChar char="•"/>
              <a:defRPr sz="1867">
                <a:solidFill>
                  <a:schemeClr val="bg1"/>
                </a:solidFill>
              </a:defRPr>
            </a:lvl3pPr>
            <a:lvl4pPr marL="1679917" indent="-239989">
              <a:lnSpc>
                <a:spcPct val="110000"/>
              </a:lnSpc>
              <a:spcAft>
                <a:spcPts val="1067"/>
              </a:spcAft>
              <a:buSzPct val="100000"/>
              <a:buFont typeface="Lucida Grande"/>
              <a:buChar char="–"/>
              <a:defRPr sz="1600"/>
            </a:lvl4pPr>
            <a:lvl5pPr marL="2159893">
              <a:lnSpc>
                <a:spcPct val="110000"/>
              </a:lnSpc>
              <a:spcAft>
                <a:spcPts val="1067"/>
              </a:spcAft>
              <a:defRPr sz="1333"/>
            </a:lvl5pPr>
          </a:lstStyle>
          <a:p>
            <a:pPr lvl="0"/>
            <a:r>
              <a:rPr lang="fi-FI"/>
              <a:t>Käytä värillistä taustaa vain lyhyille teksteille. Valitse esimerkiksi kolme tärkeintä asiaa, jotka haluat kertoa. </a:t>
            </a:r>
          </a:p>
          <a:p>
            <a:pPr lvl="1"/>
            <a:r>
              <a:rPr lang="fi-FI"/>
              <a:t>Toinen taso</a:t>
            </a:r>
          </a:p>
          <a:p>
            <a:pPr lvl="2"/>
            <a:r>
              <a:rPr lang="fi-FI"/>
              <a:t>Kolmas taso</a:t>
            </a:r>
          </a:p>
          <a:p>
            <a:pPr lvl="0"/>
            <a:endParaRPr lang="fi-FI"/>
          </a:p>
        </p:txBody>
      </p:sp>
      <p:pic>
        <p:nvPicPr>
          <p:cNvPr id="4" name="Logo">
            <a:extLst>
              <a:ext uri="{FF2B5EF4-FFF2-40B4-BE49-F238E27FC236}">
                <a16:creationId xmlns:a16="http://schemas.microsoft.com/office/drawing/2014/main" id="{77807315-9970-547C-ADB7-C67B3ECFA9E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2956" y="469236"/>
            <a:ext cx="593901" cy="912000"/>
          </a:xfrm>
          <a:prstGeom prst="rect">
            <a:avLst/>
          </a:prstGeom>
        </p:spPr>
      </p:pic>
    </p:spTree>
    <p:extLst>
      <p:ext uri="{BB962C8B-B14F-4D97-AF65-F5344CB8AC3E}">
        <p14:creationId xmlns:p14="http://schemas.microsoft.com/office/powerpoint/2010/main" val="10098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5E98A8-3941-2A8F-9C3A-B23F0E1C460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291F7EF5-5434-AD3D-52F2-4E827AB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241C4CA-3D84-8E88-A0F0-B68157A01FE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6891BA2-5B2F-91D7-3A29-872DFE289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C47A9A3-1417-0560-A3E3-88963BB1C442}"/>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A9812D8-5BDF-17B8-6A16-07ECC8ADB2BA}"/>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8" name="Alatunnisteen paikkamerkki 7">
            <a:extLst>
              <a:ext uri="{FF2B5EF4-FFF2-40B4-BE49-F238E27FC236}">
                <a16:creationId xmlns:a16="http://schemas.microsoft.com/office/drawing/2014/main" id="{5D35B54E-6CC6-9872-998F-DAEF50286D8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8B50269-6603-1CA9-F7FF-FDAC2C1C894C}"/>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479167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55A3ED-C6A0-A06E-91BD-8F5F03C40D3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EC8E6F1-A7DB-8D46-754F-6EF072460A4E}"/>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4" name="Alatunnisteen paikkamerkki 3">
            <a:extLst>
              <a:ext uri="{FF2B5EF4-FFF2-40B4-BE49-F238E27FC236}">
                <a16:creationId xmlns:a16="http://schemas.microsoft.com/office/drawing/2014/main" id="{8C330DCD-F51C-69F2-F778-BE2F78A1ED9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530B8F38-E6F4-11FC-E62B-F0C11C16498C}"/>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105749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6AA5293-C775-A61B-70C5-8D3C323FA682}"/>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3" name="Alatunnisteen paikkamerkki 2">
            <a:extLst>
              <a:ext uri="{FF2B5EF4-FFF2-40B4-BE49-F238E27FC236}">
                <a16:creationId xmlns:a16="http://schemas.microsoft.com/office/drawing/2014/main" id="{C32DB032-3869-EF24-C8F5-427E14DB782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BC778F2-0954-D9E7-949A-0C8AC316CE49}"/>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347781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7E1D56-D08C-BF54-CFB5-1DE9CB79691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CCF6A8D-A96B-4205-98C2-4C02F2D697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8101FC8-13DC-FD25-BDCA-AE63A170C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D47772-5053-9289-0183-C690AB522713}"/>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6" name="Alatunnisteen paikkamerkki 5">
            <a:extLst>
              <a:ext uri="{FF2B5EF4-FFF2-40B4-BE49-F238E27FC236}">
                <a16:creationId xmlns:a16="http://schemas.microsoft.com/office/drawing/2014/main" id="{C7766CFB-D9FE-73F7-D695-68FB685E49B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7E4EB6E-02C7-4723-9CC4-A3254A75D2F9}"/>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267395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6CED69-B909-D32E-2CD2-7F407FF53A9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484CC33-35B8-89F2-3907-358097AFA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80F3B31A-2FA7-07E2-537A-716529287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92B4D446-D96B-342C-3E35-03A774D04046}"/>
              </a:ext>
            </a:extLst>
          </p:cNvPr>
          <p:cNvSpPr>
            <a:spLocks noGrp="1"/>
          </p:cNvSpPr>
          <p:nvPr>
            <p:ph type="dt" sz="half" idx="10"/>
          </p:nvPr>
        </p:nvSpPr>
        <p:spPr/>
        <p:txBody>
          <a:bodyPr/>
          <a:lstStyle/>
          <a:p>
            <a:fld id="{AEB9864C-BFF4-4A74-8CB5-7027581D5DC6}" type="datetimeFigureOut">
              <a:rPr lang="fi-FI" smtClean="0"/>
              <a:t>10.12.2024</a:t>
            </a:fld>
            <a:endParaRPr lang="fi-FI"/>
          </a:p>
        </p:txBody>
      </p:sp>
      <p:sp>
        <p:nvSpPr>
          <p:cNvPr id="6" name="Alatunnisteen paikkamerkki 5">
            <a:extLst>
              <a:ext uri="{FF2B5EF4-FFF2-40B4-BE49-F238E27FC236}">
                <a16:creationId xmlns:a16="http://schemas.microsoft.com/office/drawing/2014/main" id="{098D8C25-2646-A13D-88BE-5A8B46CEEF7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67B4FED-6255-D060-A982-C19E84E2C01D}"/>
              </a:ext>
            </a:extLst>
          </p:cNvPr>
          <p:cNvSpPr>
            <a:spLocks noGrp="1"/>
          </p:cNvSpPr>
          <p:nvPr>
            <p:ph type="sldNum" sz="quarter" idx="12"/>
          </p:nvPr>
        </p:nvSpPr>
        <p:spPr/>
        <p:txBody>
          <a:bodyPr/>
          <a:lstStyle/>
          <a:p>
            <a:fld id="{1F07923B-6CC6-4084-B9F9-97689B0A52C8}" type="slidenum">
              <a:rPr lang="fi-FI" smtClean="0"/>
              <a:t>‹#›</a:t>
            </a:fld>
            <a:endParaRPr lang="fi-FI"/>
          </a:p>
        </p:txBody>
      </p:sp>
    </p:spTree>
    <p:extLst>
      <p:ext uri="{BB962C8B-B14F-4D97-AF65-F5344CB8AC3E}">
        <p14:creationId xmlns:p14="http://schemas.microsoft.com/office/powerpoint/2010/main" val="172298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5B9C207-AC75-81D6-FCD8-900B68DA9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15BB997-2EEA-04A1-0CCF-C89D633A5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592BA15-1294-02FE-B238-66E776053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9864C-BFF4-4A74-8CB5-7027581D5DC6}" type="datetimeFigureOut">
              <a:rPr lang="fi-FI" smtClean="0"/>
              <a:t>10.12.2024</a:t>
            </a:fld>
            <a:endParaRPr lang="fi-FI"/>
          </a:p>
        </p:txBody>
      </p:sp>
      <p:sp>
        <p:nvSpPr>
          <p:cNvPr id="5" name="Alatunnisteen paikkamerkki 4">
            <a:extLst>
              <a:ext uri="{FF2B5EF4-FFF2-40B4-BE49-F238E27FC236}">
                <a16:creationId xmlns:a16="http://schemas.microsoft.com/office/drawing/2014/main" id="{C0C2C69B-BCB8-E35B-538F-E5EB157122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36F0B6B6-DDD4-F1DE-F70D-052F56315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7923B-6CC6-4084-B9F9-97689B0A52C8}" type="slidenum">
              <a:rPr lang="fi-FI" smtClean="0"/>
              <a:t>‹#›</a:t>
            </a:fld>
            <a:endParaRPr lang="fi-FI"/>
          </a:p>
        </p:txBody>
      </p:sp>
    </p:spTree>
    <p:extLst>
      <p:ext uri="{BB962C8B-B14F-4D97-AF65-F5344CB8AC3E}">
        <p14:creationId xmlns:p14="http://schemas.microsoft.com/office/powerpoint/2010/main" val="178359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84917" y="1839186"/>
            <a:ext cx="8977843" cy="405579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Placeholder 1"/>
          <p:cNvSpPr>
            <a:spLocks noGrp="1"/>
          </p:cNvSpPr>
          <p:nvPr>
            <p:ph type="title"/>
          </p:nvPr>
        </p:nvSpPr>
        <p:spPr>
          <a:xfrm>
            <a:off x="1179880" y="515211"/>
            <a:ext cx="9882879" cy="988756"/>
          </a:xfrm>
          <a:prstGeom prst="rect">
            <a:avLst/>
          </a:prstGeom>
        </p:spPr>
        <p:txBody>
          <a:bodyPr vert="horz" wrap="square" lIns="0" tIns="0" rIns="0" bIns="0" rtlCol="0" anchor="b">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418109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609570" rtl="0" eaLnBrk="1" latinLnBrk="0" hangingPunct="1">
        <a:lnSpc>
          <a:spcPts val="4400"/>
        </a:lnSpc>
        <a:spcBef>
          <a:spcPct val="0"/>
        </a:spcBef>
        <a:buNone/>
        <a:defRPr sz="4267" b="1" kern="1200">
          <a:solidFill>
            <a:schemeClr val="tx1"/>
          </a:solidFill>
          <a:latin typeface="Arial"/>
          <a:ea typeface="+mj-ea"/>
          <a:cs typeface="Arial"/>
        </a:defRPr>
      </a:lvl1pPr>
    </p:titleStyle>
    <p:bodyStyle>
      <a:lvl1pPr marL="237055" indent="-237055" algn="l" defTabSz="609570"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1pPr>
      <a:lvl2pPr marL="767962" indent="-239989" algn="l" defTabSz="609570" rtl="0" eaLnBrk="1" latinLnBrk="0" hangingPunct="1">
        <a:lnSpc>
          <a:spcPts val="2800"/>
        </a:lnSpc>
        <a:spcBef>
          <a:spcPts val="0"/>
        </a:spcBef>
        <a:spcAft>
          <a:spcPts val="1600"/>
        </a:spcAft>
        <a:buFont typeface="Lucida Grande"/>
        <a:buChar char="–"/>
        <a:defRPr sz="2267" kern="1200">
          <a:solidFill>
            <a:schemeClr val="tx1"/>
          </a:solidFill>
          <a:latin typeface="Arial"/>
          <a:ea typeface="+mn-ea"/>
          <a:cs typeface="Arial"/>
        </a:defRPr>
      </a:lvl2pPr>
      <a:lvl3pPr marL="1247938" indent="-239989" algn="l" defTabSz="609570" rtl="0" eaLnBrk="1" latinLnBrk="0" hangingPunct="1">
        <a:lnSpc>
          <a:spcPts val="2800"/>
        </a:lnSpc>
        <a:spcBef>
          <a:spcPts val="0"/>
        </a:spcBef>
        <a:spcAft>
          <a:spcPts val="1600"/>
        </a:spcAft>
        <a:buSzPct val="60000"/>
        <a:buFont typeface="Courier New"/>
        <a:buChar char="o"/>
        <a:defRPr sz="2267" kern="1200">
          <a:solidFill>
            <a:schemeClr val="tx1"/>
          </a:solidFill>
          <a:latin typeface="Arial"/>
          <a:ea typeface="+mn-ea"/>
          <a:cs typeface="Arial"/>
        </a:defRPr>
      </a:lvl3pPr>
      <a:lvl4pPr marL="1727914" indent="-239989" algn="l" defTabSz="609570" rtl="0" eaLnBrk="1" latinLnBrk="0" hangingPunct="1">
        <a:lnSpc>
          <a:spcPts val="2800"/>
        </a:lnSpc>
        <a:spcBef>
          <a:spcPts val="0"/>
        </a:spcBef>
        <a:spcAft>
          <a:spcPts val="1600"/>
        </a:spcAft>
        <a:buSzPct val="100000"/>
        <a:buFont typeface="Lucida Grande"/>
        <a:buChar char="–"/>
        <a:defRPr sz="2267" kern="1200">
          <a:solidFill>
            <a:schemeClr val="tx1"/>
          </a:solidFill>
          <a:latin typeface="Arial"/>
          <a:ea typeface="+mn-ea"/>
          <a:cs typeface="Arial"/>
        </a:defRPr>
      </a:lvl4pPr>
      <a:lvl5pPr marL="2207890" indent="-239989" algn="l" defTabSz="609570"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D41744-8895-12A8-90C4-8190743988B1}"/>
              </a:ext>
            </a:extLst>
          </p:cNvPr>
          <p:cNvSpPr>
            <a:spLocks noGrp="1"/>
          </p:cNvSpPr>
          <p:nvPr>
            <p:ph type="title"/>
          </p:nvPr>
        </p:nvSpPr>
        <p:spPr>
          <a:xfrm>
            <a:off x="243839" y="4806996"/>
            <a:ext cx="11704319" cy="1431427"/>
          </a:xfrm>
        </p:spPr>
        <p:txBody>
          <a:bodyPr vert="horz" lIns="91440" tIns="45720" rIns="91440" bIns="45720" rtlCol="0" anchor="t">
            <a:normAutofit/>
          </a:bodyPr>
          <a:lstStyle/>
          <a:p>
            <a:pPr algn="ctr"/>
            <a:r>
              <a:rPr lang="en-US" sz="4400" b="1" dirty="0">
                <a:latin typeface="Arial Black" panose="020B0A04020102020204" pitchFamily="34" charset="0"/>
              </a:rPr>
              <a:t>TURUN KAUPUNKISEUDUN VÄESTÖENNUSTE 2040</a:t>
            </a:r>
          </a:p>
        </p:txBody>
      </p:sp>
      <p:pic>
        <p:nvPicPr>
          <p:cNvPr id="8" name="Sisällön paikkamerkki 7" descr="Kuva, joka sisältää kohteen piha-, pilvi, vesi, taivas&#10;&#10;Kuvaus luotu automaattisesti">
            <a:extLst>
              <a:ext uri="{FF2B5EF4-FFF2-40B4-BE49-F238E27FC236}">
                <a16:creationId xmlns:a16="http://schemas.microsoft.com/office/drawing/2014/main" id="{59486432-FA08-0468-AA4E-6423084F27FE}"/>
              </a:ext>
            </a:extLst>
          </p:cNvPr>
          <p:cNvPicPr>
            <a:picLocks noChangeAspect="1"/>
          </p:cNvPicPr>
          <p:nvPr/>
        </p:nvPicPr>
        <p:blipFill>
          <a:blip r:embed="rId2">
            <a:extLst>
              <a:ext uri="{28A0092B-C50C-407E-A947-70E740481C1C}">
                <a14:useLocalDpi xmlns:a14="http://schemas.microsoft.com/office/drawing/2010/main" val="0"/>
              </a:ext>
            </a:extLst>
          </a:blip>
          <a:srcRect t="34043" b="28457"/>
          <a:stretch/>
        </p:blipFill>
        <p:spPr>
          <a:xfrm>
            <a:off x="-2" y="10"/>
            <a:ext cx="12192002" cy="4114790"/>
          </a:xfrm>
          <a:prstGeom prst="rect">
            <a:avLst/>
          </a:prstGeom>
        </p:spPr>
      </p:pic>
      <p:grpSp>
        <p:nvGrpSpPr>
          <p:cNvPr id="17" name="Group 16">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18" name="Rectangle 17">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484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5324BBB1-75D8-8318-0758-090F0234249F}"/>
              </a:ext>
            </a:extLst>
          </p:cNvPr>
          <p:cNvSpPr>
            <a:spLocks noGrp="1"/>
          </p:cNvSpPr>
          <p:nvPr>
            <p:ph type="title"/>
          </p:nvPr>
        </p:nvSpPr>
        <p:spPr>
          <a:xfrm>
            <a:off x="0" y="2786614"/>
            <a:ext cx="6303980" cy="1284771"/>
          </a:xfrm>
        </p:spPr>
        <p:txBody>
          <a:bodyPr vert="horz" lIns="91440" tIns="45720" rIns="91440" bIns="45720" rtlCol="0" anchor="ctr">
            <a:noAutofit/>
          </a:bodyPr>
          <a:lstStyle/>
          <a:p>
            <a:pPr algn="ctr"/>
            <a:r>
              <a:rPr lang="en-US" sz="3600" b="1" dirty="0">
                <a:latin typeface="Arial Black" panose="020B0A04020102020204" pitchFamily="34" charset="0"/>
              </a:rPr>
              <a:t>TÄRKEINTÄ LISÄTÄ YMMÄRRYSTÄ, KEITÄ FÖLI-BUSSEISSA ISTUU ELI MIHIN JA KEIHIN SEUDUN VÄESTÖNLI-SÄYS PERUSTUU JA MITÄ SE EDELLYTTÄÄ JATKOSSA!</a:t>
            </a:r>
          </a:p>
        </p:txBody>
      </p:sp>
      <p:pic>
        <p:nvPicPr>
          <p:cNvPr id="5" name="Sisällön paikkamerkki 5" descr="Kuva, joka sisältää kohteen linja-auto, liikenne, ajoneuvo, maa-ajoneuvo&#10;&#10;Kuvaus luotu automaattisesti">
            <a:extLst>
              <a:ext uri="{FF2B5EF4-FFF2-40B4-BE49-F238E27FC236}">
                <a16:creationId xmlns:a16="http://schemas.microsoft.com/office/drawing/2014/main" id="{3CC2F651-099A-BCC1-6CB4-8E5C54FDE2D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049" r="2704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4185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CBDF71E-5E41-5182-0EB3-1CEE4B27B668}"/>
              </a:ext>
            </a:extLst>
          </p:cNvPr>
          <p:cNvSpPr>
            <a:spLocks noGrp="1"/>
          </p:cNvSpPr>
          <p:nvPr>
            <p:ph type="title"/>
          </p:nvPr>
        </p:nvSpPr>
        <p:spPr>
          <a:xfrm>
            <a:off x="481011" y="327026"/>
            <a:ext cx="5324477" cy="1124088"/>
          </a:xfrm>
        </p:spPr>
        <p:txBody>
          <a:bodyPr vert="horz" lIns="91440" tIns="45720" rIns="91440" bIns="45720" rtlCol="0" anchor="b">
            <a:normAutofit/>
          </a:bodyPr>
          <a:lstStyle/>
          <a:p>
            <a:r>
              <a:rPr lang="en-US" sz="3600" dirty="0">
                <a:latin typeface="Arial Black" panose="020B0A04020102020204" pitchFamily="34" charset="0"/>
              </a:rPr>
              <a:t>SUMMA SUMMARUM</a:t>
            </a:r>
          </a:p>
        </p:txBody>
      </p:sp>
      <p:sp>
        <p:nvSpPr>
          <p:cNvPr id="7" name="Tekstin paikkamerkki 6">
            <a:extLst>
              <a:ext uri="{FF2B5EF4-FFF2-40B4-BE49-F238E27FC236}">
                <a16:creationId xmlns:a16="http://schemas.microsoft.com/office/drawing/2014/main" id="{1212A58D-AF30-47AE-73DA-EDBA3B64C349}"/>
              </a:ext>
            </a:extLst>
          </p:cNvPr>
          <p:cNvSpPr>
            <a:spLocks noGrp="1"/>
          </p:cNvSpPr>
          <p:nvPr>
            <p:ph type="body" sz="half" idx="2"/>
          </p:nvPr>
        </p:nvSpPr>
        <p:spPr>
          <a:xfrm>
            <a:off x="262353" y="1639956"/>
            <a:ext cx="5543135" cy="4891017"/>
          </a:xfrm>
        </p:spPr>
        <p:txBody>
          <a:bodyPr vert="horz" lIns="91440" tIns="45720" rIns="91440" bIns="45720" rtlCol="0" anchor="t">
            <a:noAutofit/>
          </a:bodyPr>
          <a:lstStyle/>
          <a:p>
            <a:pPr marL="285750" indent="-228600">
              <a:buFont typeface="Arial" panose="020B0604020202020204" pitchFamily="34" charset="0"/>
              <a:buChar char="•"/>
            </a:pPr>
            <a:r>
              <a:rPr lang="en-US" dirty="0"/>
              <a:t>Turun </a:t>
            </a:r>
            <a:r>
              <a:rPr lang="en-US" dirty="0" err="1"/>
              <a:t>kaupunkiseudulla</a:t>
            </a:r>
            <a:r>
              <a:rPr lang="en-US" dirty="0"/>
              <a:t> </a:t>
            </a:r>
            <a:r>
              <a:rPr lang="en-US" dirty="0" err="1"/>
              <a:t>asuu</a:t>
            </a:r>
            <a:r>
              <a:rPr lang="en-US" dirty="0"/>
              <a:t> </a:t>
            </a:r>
            <a:r>
              <a:rPr lang="en-US" dirty="0" err="1"/>
              <a:t>noin</a:t>
            </a:r>
            <a:r>
              <a:rPr lang="en-US" dirty="0"/>
              <a:t> 310 000 </a:t>
            </a:r>
            <a:r>
              <a:rPr lang="en-US" dirty="0" err="1"/>
              <a:t>asukasta</a:t>
            </a:r>
            <a:r>
              <a:rPr lang="en-US" dirty="0"/>
              <a:t> </a:t>
            </a:r>
            <a:r>
              <a:rPr lang="en-US" dirty="0" err="1"/>
              <a:t>vuoden</a:t>
            </a:r>
            <a:r>
              <a:rPr lang="en-US" dirty="0"/>
              <a:t> 2023 </a:t>
            </a:r>
            <a:r>
              <a:rPr lang="en-US" dirty="0" err="1"/>
              <a:t>lopussa</a:t>
            </a:r>
            <a:r>
              <a:rPr lang="en-US" dirty="0"/>
              <a:t>. </a:t>
            </a:r>
            <a:r>
              <a:rPr lang="en-US" dirty="0" err="1"/>
              <a:t>Väestöennusteen</a:t>
            </a:r>
            <a:r>
              <a:rPr lang="en-US" dirty="0"/>
              <a:t> ja –</a:t>
            </a:r>
            <a:r>
              <a:rPr lang="en-US" dirty="0" err="1"/>
              <a:t>skenaarioiden</a:t>
            </a:r>
            <a:r>
              <a:rPr lang="en-US" dirty="0"/>
              <a:t> </a:t>
            </a:r>
            <a:r>
              <a:rPr lang="en-US" dirty="0" err="1"/>
              <a:t>mukaan</a:t>
            </a:r>
            <a:r>
              <a:rPr lang="en-US" dirty="0"/>
              <a:t> </a:t>
            </a:r>
            <a:r>
              <a:rPr lang="en-US" b="1" dirty="0" err="1"/>
              <a:t>kaupunkiseudulla</a:t>
            </a:r>
            <a:r>
              <a:rPr lang="en-US" b="1" dirty="0"/>
              <a:t> </a:t>
            </a:r>
            <a:r>
              <a:rPr lang="en-US" b="1" dirty="0" err="1"/>
              <a:t>asuisi</a:t>
            </a:r>
            <a:r>
              <a:rPr lang="en-US" b="1" dirty="0"/>
              <a:t> 366 000 – 389 000 </a:t>
            </a:r>
            <a:r>
              <a:rPr lang="en-US" b="1" dirty="0" err="1"/>
              <a:t>henkilöä</a:t>
            </a:r>
            <a:r>
              <a:rPr lang="en-US" b="1" dirty="0"/>
              <a:t> </a:t>
            </a:r>
            <a:r>
              <a:rPr lang="en-US" b="1" dirty="0" err="1"/>
              <a:t>vuonna</a:t>
            </a:r>
            <a:r>
              <a:rPr lang="en-US" b="1" dirty="0"/>
              <a:t> 2040 </a:t>
            </a:r>
          </a:p>
          <a:p>
            <a:pPr marL="285750" indent="-228600">
              <a:buFont typeface="Arial" panose="020B0604020202020204" pitchFamily="34" charset="0"/>
              <a:buChar char="•"/>
            </a:pPr>
            <a:r>
              <a:rPr lang="en-US" dirty="0"/>
              <a:t>Turun </a:t>
            </a:r>
            <a:r>
              <a:rPr lang="en-US" dirty="0" err="1"/>
              <a:t>kaupunkiseudun</a:t>
            </a:r>
            <a:r>
              <a:rPr lang="en-US" dirty="0"/>
              <a:t> </a:t>
            </a:r>
            <a:r>
              <a:rPr lang="en-US" b="1" dirty="0" err="1"/>
              <a:t>kaikki</a:t>
            </a:r>
            <a:r>
              <a:rPr lang="en-US" b="1" dirty="0"/>
              <a:t> </a:t>
            </a:r>
            <a:r>
              <a:rPr lang="en-US" b="1" dirty="0" err="1"/>
              <a:t>kunnat</a:t>
            </a:r>
            <a:r>
              <a:rPr lang="en-US" b="1" dirty="0"/>
              <a:t> </a:t>
            </a:r>
            <a:r>
              <a:rPr lang="en-US" b="1" dirty="0" err="1"/>
              <a:t>kasvaisivat</a:t>
            </a:r>
            <a:r>
              <a:rPr lang="en-US" b="1" dirty="0"/>
              <a:t> </a:t>
            </a:r>
            <a:r>
              <a:rPr lang="en-US" b="1" dirty="0" err="1"/>
              <a:t>kaikissa</a:t>
            </a:r>
            <a:r>
              <a:rPr lang="en-US" b="1" dirty="0"/>
              <a:t> </a:t>
            </a:r>
            <a:r>
              <a:rPr lang="en-US" b="1" dirty="0" err="1"/>
              <a:t>skenaarioissa</a:t>
            </a:r>
            <a:r>
              <a:rPr lang="en-US" dirty="0"/>
              <a:t> </a:t>
            </a:r>
            <a:r>
              <a:rPr lang="en-US" dirty="0" err="1"/>
              <a:t>vuosien</a:t>
            </a:r>
            <a:r>
              <a:rPr lang="en-US" dirty="0"/>
              <a:t> 2024-2040 </a:t>
            </a:r>
            <a:r>
              <a:rPr lang="en-US" dirty="0" err="1"/>
              <a:t>välisenä</a:t>
            </a:r>
            <a:r>
              <a:rPr lang="en-US" dirty="0"/>
              <a:t> </a:t>
            </a:r>
            <a:r>
              <a:rPr lang="en-US" dirty="0" err="1"/>
              <a:t>aikana</a:t>
            </a:r>
            <a:r>
              <a:rPr lang="en-US" dirty="0"/>
              <a:t>.</a:t>
            </a:r>
          </a:p>
          <a:p>
            <a:pPr marL="285750" indent="-228600">
              <a:buFont typeface="Arial" panose="020B0604020202020204" pitchFamily="34" charset="0"/>
              <a:buChar char="•"/>
            </a:pPr>
            <a:r>
              <a:rPr lang="en-US" dirty="0"/>
              <a:t>Turun </a:t>
            </a:r>
            <a:r>
              <a:rPr lang="en-US" dirty="0" err="1"/>
              <a:t>kaupunkiseutu</a:t>
            </a:r>
            <a:r>
              <a:rPr lang="en-US" dirty="0"/>
              <a:t> </a:t>
            </a:r>
            <a:r>
              <a:rPr lang="en-US" dirty="0" err="1"/>
              <a:t>kasvaisi</a:t>
            </a:r>
            <a:r>
              <a:rPr lang="en-US" dirty="0"/>
              <a:t> </a:t>
            </a:r>
            <a:r>
              <a:rPr lang="en-US" b="1" dirty="0" err="1"/>
              <a:t>perusuran</a:t>
            </a:r>
            <a:r>
              <a:rPr lang="en-US" b="1" dirty="0"/>
              <a:t> </a:t>
            </a:r>
            <a:r>
              <a:rPr lang="en-US" b="1" dirty="0" err="1"/>
              <a:t>maltillisessa</a:t>
            </a:r>
            <a:r>
              <a:rPr lang="en-US" b="1" dirty="0"/>
              <a:t> </a:t>
            </a:r>
            <a:r>
              <a:rPr lang="en-US" b="1" dirty="0" err="1"/>
              <a:t>skenaa-riossa</a:t>
            </a:r>
            <a:r>
              <a:rPr lang="en-US" b="1" dirty="0"/>
              <a:t> </a:t>
            </a:r>
            <a:r>
              <a:rPr lang="en-US" b="1" dirty="0" err="1"/>
              <a:t>noin</a:t>
            </a:r>
            <a:r>
              <a:rPr lang="en-US" b="1" dirty="0"/>
              <a:t> 55 200 </a:t>
            </a:r>
            <a:r>
              <a:rPr lang="en-US" b="1" dirty="0" err="1"/>
              <a:t>henkilöä</a:t>
            </a:r>
            <a:r>
              <a:rPr lang="en-US" b="1" dirty="0"/>
              <a:t> </a:t>
            </a:r>
            <a:r>
              <a:rPr lang="en-US" dirty="0"/>
              <a:t>(17,8 %), </a:t>
            </a:r>
            <a:r>
              <a:rPr lang="en-US" b="1" dirty="0" err="1"/>
              <a:t>syntyvyysskenaariossa</a:t>
            </a:r>
            <a:r>
              <a:rPr lang="en-US" b="1" dirty="0"/>
              <a:t> </a:t>
            </a:r>
            <a:r>
              <a:rPr lang="en-US" b="1" dirty="0" err="1"/>
              <a:t>noin</a:t>
            </a:r>
            <a:r>
              <a:rPr lang="en-US" b="1" dirty="0"/>
              <a:t> 56 300 </a:t>
            </a:r>
            <a:r>
              <a:rPr lang="en-US" b="1" dirty="0" err="1"/>
              <a:t>henkilöä</a:t>
            </a:r>
            <a:r>
              <a:rPr lang="en-US" b="1" dirty="0"/>
              <a:t> </a:t>
            </a:r>
            <a:r>
              <a:rPr lang="en-US" dirty="0"/>
              <a:t>(18,1 %) ja </a:t>
            </a:r>
            <a:r>
              <a:rPr lang="en-US" b="1" dirty="0" err="1"/>
              <a:t>maahanmuuttoskenaarios-sa</a:t>
            </a:r>
            <a:r>
              <a:rPr lang="en-US" b="1" dirty="0"/>
              <a:t> </a:t>
            </a:r>
            <a:r>
              <a:rPr lang="en-US" b="1" dirty="0" err="1"/>
              <a:t>yhteensä</a:t>
            </a:r>
            <a:r>
              <a:rPr lang="en-US" b="1" dirty="0"/>
              <a:t> </a:t>
            </a:r>
            <a:r>
              <a:rPr lang="en-US" b="1" dirty="0" err="1"/>
              <a:t>noin</a:t>
            </a:r>
            <a:r>
              <a:rPr lang="en-US" b="1" dirty="0"/>
              <a:t> 78 100 </a:t>
            </a:r>
            <a:r>
              <a:rPr lang="en-US" b="1" dirty="0" err="1"/>
              <a:t>henkilöä</a:t>
            </a:r>
            <a:r>
              <a:rPr lang="en-US" dirty="0"/>
              <a:t> (25,1 %)</a:t>
            </a:r>
          </a:p>
          <a:p>
            <a:pPr marL="285750" indent="-228600">
              <a:buFont typeface="Arial" panose="020B0604020202020204" pitchFamily="34" charset="0"/>
              <a:buChar char="•"/>
            </a:pPr>
            <a:r>
              <a:rPr lang="en-US" dirty="0"/>
              <a:t>Turun </a:t>
            </a:r>
            <a:r>
              <a:rPr lang="en-US" dirty="0" err="1"/>
              <a:t>kaupunkiseudun</a:t>
            </a:r>
            <a:r>
              <a:rPr lang="en-US" dirty="0"/>
              <a:t> </a:t>
            </a:r>
            <a:r>
              <a:rPr lang="en-US" b="1" dirty="0" err="1"/>
              <a:t>väestö</a:t>
            </a:r>
            <a:r>
              <a:rPr lang="en-US" b="1" dirty="0"/>
              <a:t> </a:t>
            </a:r>
            <a:r>
              <a:rPr lang="en-US" b="1" dirty="0" err="1"/>
              <a:t>kasvaisi</a:t>
            </a:r>
            <a:r>
              <a:rPr lang="en-US" b="1" dirty="0"/>
              <a:t> </a:t>
            </a:r>
            <a:r>
              <a:rPr lang="en-US" b="1" dirty="0" err="1"/>
              <a:t>perusuran</a:t>
            </a:r>
            <a:r>
              <a:rPr lang="en-US" b="1" dirty="0"/>
              <a:t> </a:t>
            </a:r>
            <a:r>
              <a:rPr lang="en-US" b="1" dirty="0" err="1"/>
              <a:t>ennus-teessa</a:t>
            </a:r>
            <a:r>
              <a:rPr lang="en-US" b="1" dirty="0"/>
              <a:t> </a:t>
            </a:r>
            <a:r>
              <a:rPr lang="en-US" b="1" dirty="0" err="1"/>
              <a:t>kaikissa</a:t>
            </a:r>
            <a:r>
              <a:rPr lang="en-US" b="1" dirty="0"/>
              <a:t> </a:t>
            </a:r>
            <a:r>
              <a:rPr lang="en-US" b="1" dirty="0" err="1"/>
              <a:t>muissa</a:t>
            </a:r>
            <a:r>
              <a:rPr lang="en-US" b="1" dirty="0"/>
              <a:t> </a:t>
            </a:r>
            <a:r>
              <a:rPr lang="en-US" b="1" dirty="0" err="1"/>
              <a:t>ikäryhmissä</a:t>
            </a:r>
            <a:r>
              <a:rPr lang="en-US" b="1" dirty="0"/>
              <a:t> </a:t>
            </a:r>
            <a:r>
              <a:rPr lang="en-US" b="1" dirty="0" err="1"/>
              <a:t>paitsi</a:t>
            </a:r>
            <a:r>
              <a:rPr lang="en-US" b="1" dirty="0"/>
              <a:t> 7-14-vuotiaissa </a:t>
            </a:r>
            <a:r>
              <a:rPr lang="en-US" b="1" dirty="0" err="1"/>
              <a:t>koululaisissa</a:t>
            </a:r>
            <a:r>
              <a:rPr lang="en-US" b="1" dirty="0"/>
              <a:t> ja 15-24-vuotiaissa </a:t>
            </a:r>
            <a:r>
              <a:rPr lang="en-US" b="1" dirty="0" err="1"/>
              <a:t>nuorissa</a:t>
            </a:r>
            <a:r>
              <a:rPr lang="en-US" dirty="0"/>
              <a:t>. </a:t>
            </a:r>
            <a:r>
              <a:rPr lang="en-US" dirty="0" err="1"/>
              <a:t>Suurin</a:t>
            </a:r>
            <a:r>
              <a:rPr lang="en-US" dirty="0"/>
              <a:t> </a:t>
            </a:r>
            <a:r>
              <a:rPr lang="en-US" dirty="0" err="1"/>
              <a:t>määrälli-nen</a:t>
            </a:r>
            <a:r>
              <a:rPr lang="en-US" dirty="0"/>
              <a:t> </a:t>
            </a:r>
            <a:r>
              <a:rPr lang="en-US" dirty="0" err="1"/>
              <a:t>kasvu</a:t>
            </a:r>
            <a:r>
              <a:rPr lang="en-US" dirty="0"/>
              <a:t> </a:t>
            </a:r>
            <a:r>
              <a:rPr lang="en-US" dirty="0" err="1"/>
              <a:t>kohdistuisi</a:t>
            </a:r>
            <a:r>
              <a:rPr lang="en-US" dirty="0"/>
              <a:t> 35-64-vuotiaaseen </a:t>
            </a:r>
            <a:r>
              <a:rPr lang="en-US" dirty="0" err="1"/>
              <a:t>aikuisväestöön</a:t>
            </a:r>
            <a:endParaRPr lang="en-US" dirty="0"/>
          </a:p>
          <a:p>
            <a:pPr marL="285750" indent="-228600">
              <a:buFont typeface="Arial" panose="020B0604020202020204" pitchFamily="34" charset="0"/>
              <a:buChar char="•"/>
            </a:pPr>
            <a:r>
              <a:rPr lang="en-US" dirty="0"/>
              <a:t>Turun </a:t>
            </a:r>
            <a:r>
              <a:rPr lang="en-US" dirty="0" err="1"/>
              <a:t>kaupunkiseudun</a:t>
            </a:r>
            <a:r>
              <a:rPr lang="en-US" dirty="0"/>
              <a:t> </a:t>
            </a:r>
            <a:r>
              <a:rPr lang="en-US" b="1" dirty="0" err="1"/>
              <a:t>väestö</a:t>
            </a:r>
            <a:r>
              <a:rPr lang="en-US" b="1" dirty="0"/>
              <a:t> </a:t>
            </a:r>
            <a:r>
              <a:rPr lang="en-US" b="1" dirty="0" err="1"/>
              <a:t>kasvaisi</a:t>
            </a:r>
            <a:r>
              <a:rPr lang="en-US" b="1" dirty="0"/>
              <a:t> </a:t>
            </a:r>
            <a:r>
              <a:rPr lang="en-US" b="1" dirty="0" err="1"/>
              <a:t>maahanmuutto-skenaariossa</a:t>
            </a:r>
            <a:r>
              <a:rPr lang="en-US" b="1" dirty="0"/>
              <a:t> </a:t>
            </a:r>
            <a:r>
              <a:rPr lang="en-US" b="1" dirty="0" err="1"/>
              <a:t>kaikissa</a:t>
            </a:r>
            <a:r>
              <a:rPr lang="en-US" b="1" dirty="0"/>
              <a:t> </a:t>
            </a:r>
            <a:r>
              <a:rPr lang="en-US" b="1" dirty="0" err="1"/>
              <a:t>ikäryhmissä</a:t>
            </a:r>
            <a:r>
              <a:rPr lang="en-US" b="1" dirty="0"/>
              <a:t> </a:t>
            </a:r>
            <a:r>
              <a:rPr lang="en-US" dirty="0" err="1"/>
              <a:t>vuosina</a:t>
            </a:r>
            <a:r>
              <a:rPr lang="en-US" dirty="0"/>
              <a:t> 2024-2040. </a:t>
            </a:r>
            <a:r>
              <a:rPr lang="en-US" dirty="0" err="1"/>
              <a:t>Suurin</a:t>
            </a:r>
            <a:r>
              <a:rPr lang="en-US" dirty="0"/>
              <a:t> </a:t>
            </a:r>
            <a:r>
              <a:rPr lang="en-US" dirty="0" err="1"/>
              <a:t>väestökasvu</a:t>
            </a:r>
            <a:r>
              <a:rPr lang="en-US" dirty="0"/>
              <a:t> </a:t>
            </a:r>
            <a:r>
              <a:rPr lang="en-US" dirty="0" err="1"/>
              <a:t>kohdistuisi</a:t>
            </a:r>
            <a:r>
              <a:rPr lang="en-US" dirty="0"/>
              <a:t> </a:t>
            </a:r>
            <a:r>
              <a:rPr lang="en-US" dirty="0" err="1"/>
              <a:t>ikäryhmittäin</a:t>
            </a:r>
            <a:r>
              <a:rPr lang="en-US" dirty="0"/>
              <a:t> </a:t>
            </a:r>
            <a:r>
              <a:rPr lang="en-US" dirty="0" err="1"/>
              <a:t>tarkasteltuna</a:t>
            </a:r>
            <a:r>
              <a:rPr lang="en-US" dirty="0"/>
              <a:t> </a:t>
            </a:r>
            <a:r>
              <a:rPr lang="en-US" dirty="0" err="1"/>
              <a:t>myös</a:t>
            </a:r>
            <a:r>
              <a:rPr lang="en-US" dirty="0"/>
              <a:t> 35-64-vuotiaisiin.</a:t>
            </a:r>
          </a:p>
        </p:txBody>
      </p:sp>
      <p:pic>
        <p:nvPicPr>
          <p:cNvPr id="9" name="Sisällön paikkamerkki 8" descr="Kuva, joka sisältää kohteen piha-, pilvi, taivas, luonto&#10;&#10;Kuvaus luotu automaattisesti">
            <a:extLst>
              <a:ext uri="{FF2B5EF4-FFF2-40B4-BE49-F238E27FC236}">
                <a16:creationId xmlns:a16="http://schemas.microsoft.com/office/drawing/2014/main" id="{A169B615-863A-6353-68C8-CDB34671EC1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393" r="26997"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13787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B1A25100-89B5-3372-4D93-B1D7B5471B30}"/>
              </a:ext>
            </a:extLst>
          </p:cNvPr>
          <p:cNvSpPr>
            <a:spLocks noGrp="1"/>
          </p:cNvSpPr>
          <p:nvPr>
            <p:ph type="title"/>
          </p:nvPr>
        </p:nvSpPr>
        <p:spPr>
          <a:xfrm>
            <a:off x="131691" y="204673"/>
            <a:ext cx="5962785" cy="1807305"/>
          </a:xfrm>
        </p:spPr>
        <p:txBody>
          <a:bodyPr vert="horz" lIns="91440" tIns="45720" rIns="91440" bIns="45720" rtlCol="0" anchor="ctr">
            <a:normAutofit/>
          </a:bodyPr>
          <a:lstStyle/>
          <a:p>
            <a:pPr algn="ctr"/>
            <a:r>
              <a:rPr lang="en-US" sz="3100" b="1" dirty="0">
                <a:latin typeface="Arial Black" panose="020B0A04020102020204" pitchFamily="34" charset="0"/>
              </a:rPr>
              <a:t>KAUPUNKISEUDUN  KOLME KRIITTISTÄ HAASTETTA, JOSSA PITÄÄ ONNISTUA</a:t>
            </a:r>
          </a:p>
        </p:txBody>
      </p:sp>
      <p:sp>
        <p:nvSpPr>
          <p:cNvPr id="4" name="Tekstin paikkamerkki 3">
            <a:extLst>
              <a:ext uri="{FF2B5EF4-FFF2-40B4-BE49-F238E27FC236}">
                <a16:creationId xmlns:a16="http://schemas.microsoft.com/office/drawing/2014/main" id="{22005A23-DFD5-5571-537D-6479CEAA61F0}"/>
              </a:ext>
            </a:extLst>
          </p:cNvPr>
          <p:cNvSpPr>
            <a:spLocks noGrp="1"/>
          </p:cNvSpPr>
          <p:nvPr>
            <p:ph type="body" sz="half" idx="2"/>
          </p:nvPr>
        </p:nvSpPr>
        <p:spPr>
          <a:xfrm>
            <a:off x="263383" y="2216650"/>
            <a:ext cx="5962784" cy="4276225"/>
          </a:xfrm>
        </p:spPr>
        <p:txBody>
          <a:bodyPr vert="horz" lIns="91440" tIns="45720" rIns="91440" bIns="45720" rtlCol="0">
            <a:normAutofit/>
          </a:bodyPr>
          <a:lstStyle/>
          <a:p>
            <a:pPr marL="457200" indent="-342900">
              <a:buSzPct val="180000"/>
              <a:buFont typeface="+mj-lt"/>
              <a:buAutoNum type="arabicPeriod"/>
            </a:pPr>
            <a:r>
              <a:rPr lang="en-US" sz="2000" b="1" dirty="0" err="1"/>
              <a:t>Kasvun</a:t>
            </a:r>
            <a:r>
              <a:rPr lang="en-US" sz="2000" b="1" dirty="0"/>
              <a:t> </a:t>
            </a:r>
            <a:r>
              <a:rPr lang="en-US" sz="2000" b="1" dirty="0" err="1"/>
              <a:t>tukemiseen</a:t>
            </a:r>
            <a:r>
              <a:rPr lang="en-US" sz="2000" b="1" dirty="0"/>
              <a:t> ja </a:t>
            </a:r>
            <a:r>
              <a:rPr lang="en-US" sz="2000" b="1" dirty="0" err="1"/>
              <a:t>mahdollistamiseen</a:t>
            </a:r>
            <a:r>
              <a:rPr lang="en-US" sz="2000" b="1" dirty="0"/>
              <a:t> </a:t>
            </a:r>
            <a:r>
              <a:rPr lang="en-US" sz="2000" b="1" dirty="0" err="1"/>
              <a:t>liittyvät</a:t>
            </a:r>
            <a:r>
              <a:rPr lang="en-US" sz="2000" b="1" dirty="0"/>
              <a:t> </a:t>
            </a:r>
            <a:r>
              <a:rPr lang="en-US" sz="2000" b="1" dirty="0" err="1"/>
              <a:t>kysymykset</a:t>
            </a:r>
            <a:r>
              <a:rPr lang="en-US" sz="2000" dirty="0"/>
              <a:t>, </a:t>
            </a:r>
            <a:r>
              <a:rPr lang="en-US" sz="2000" dirty="0" err="1"/>
              <a:t>jossa</a:t>
            </a:r>
            <a:r>
              <a:rPr lang="en-US" sz="2000" dirty="0"/>
              <a:t> </a:t>
            </a:r>
            <a:r>
              <a:rPr lang="en-US" sz="2000" dirty="0" err="1"/>
              <a:t>keskeistä</a:t>
            </a:r>
            <a:r>
              <a:rPr lang="en-US" sz="2000" dirty="0"/>
              <a:t> </a:t>
            </a:r>
            <a:r>
              <a:rPr lang="en-US" sz="2000" dirty="0" err="1"/>
              <a:t>seudun</a:t>
            </a:r>
            <a:r>
              <a:rPr lang="en-US" sz="2000" dirty="0"/>
              <a:t> </a:t>
            </a:r>
            <a:r>
              <a:rPr lang="en-US" sz="2000" dirty="0" err="1"/>
              <a:t>kehittäminen</a:t>
            </a:r>
            <a:r>
              <a:rPr lang="en-US" sz="2000" dirty="0"/>
              <a:t> </a:t>
            </a:r>
            <a:r>
              <a:rPr lang="en-US" sz="2000" dirty="0" err="1"/>
              <a:t>asuin</a:t>
            </a:r>
            <a:r>
              <a:rPr lang="en-US" sz="2000" dirty="0"/>
              <a:t>-, </a:t>
            </a:r>
            <a:r>
              <a:rPr lang="en-US" sz="2000" dirty="0" err="1"/>
              <a:t>sijainti</a:t>
            </a:r>
            <a:r>
              <a:rPr lang="en-US" sz="2000" dirty="0"/>
              <a:t>-, </a:t>
            </a:r>
            <a:r>
              <a:rPr lang="en-US" sz="2000" dirty="0" err="1"/>
              <a:t>yritys</a:t>
            </a:r>
            <a:r>
              <a:rPr lang="en-US" sz="2000" dirty="0"/>
              <a:t>- </a:t>
            </a:r>
            <a:r>
              <a:rPr lang="en-US" sz="2000" dirty="0" err="1"/>
              <a:t>innovaatio</a:t>
            </a:r>
            <a:r>
              <a:rPr lang="en-US" sz="2000" dirty="0"/>
              <a:t>-, </a:t>
            </a:r>
            <a:r>
              <a:rPr lang="en-US" sz="2000" dirty="0" err="1"/>
              <a:t>opiskelu</a:t>
            </a:r>
            <a:r>
              <a:rPr lang="en-US" sz="2000" dirty="0"/>
              <a:t>- ja </a:t>
            </a:r>
            <a:r>
              <a:rPr lang="en-US" sz="2000" dirty="0" err="1"/>
              <a:t>tapahtumaympäristönä</a:t>
            </a:r>
            <a:endParaRPr lang="en-US" sz="2000" dirty="0"/>
          </a:p>
          <a:p>
            <a:pPr marL="457200" indent="-342900">
              <a:buSzPct val="180000"/>
              <a:buFont typeface="+mj-lt"/>
              <a:buAutoNum type="arabicPeriod"/>
            </a:pPr>
            <a:endParaRPr lang="en-US" sz="2000" dirty="0"/>
          </a:p>
          <a:p>
            <a:pPr marL="457200" indent="-342900">
              <a:buSzPct val="180000"/>
              <a:buFont typeface="+mj-lt"/>
              <a:buAutoNum type="arabicPeriod"/>
            </a:pPr>
            <a:r>
              <a:rPr lang="en-US" sz="2000" b="1" dirty="0" err="1"/>
              <a:t>Kasvun</a:t>
            </a:r>
            <a:r>
              <a:rPr lang="en-US" sz="2000" b="1" dirty="0"/>
              <a:t> </a:t>
            </a:r>
            <a:r>
              <a:rPr lang="en-US" sz="2000" b="1" dirty="0" err="1"/>
              <a:t>hallintaan</a:t>
            </a:r>
            <a:r>
              <a:rPr lang="en-US" sz="2000" b="1" dirty="0"/>
              <a:t> </a:t>
            </a:r>
            <a:r>
              <a:rPr lang="en-US" sz="2000" b="1" dirty="0" err="1"/>
              <a:t>liittyvät</a:t>
            </a:r>
            <a:r>
              <a:rPr lang="en-US" sz="2000" b="1" dirty="0"/>
              <a:t> </a:t>
            </a:r>
            <a:r>
              <a:rPr lang="en-US" sz="2000" b="1" dirty="0" err="1"/>
              <a:t>kysymykset</a:t>
            </a:r>
            <a:r>
              <a:rPr lang="en-US" sz="2000" b="1" dirty="0"/>
              <a:t>, </a:t>
            </a:r>
            <a:r>
              <a:rPr lang="en-US" sz="2000" dirty="0" err="1"/>
              <a:t>jossa</a:t>
            </a:r>
            <a:r>
              <a:rPr lang="en-US" sz="2000" dirty="0"/>
              <a:t> </a:t>
            </a:r>
            <a:r>
              <a:rPr lang="en-US" sz="2000" dirty="0" err="1"/>
              <a:t>keskeistä</a:t>
            </a:r>
            <a:r>
              <a:rPr lang="en-US" sz="2000" dirty="0"/>
              <a:t> </a:t>
            </a:r>
            <a:r>
              <a:rPr lang="en-US" sz="2000" dirty="0" err="1"/>
              <a:t>maankäyttöön</a:t>
            </a:r>
            <a:r>
              <a:rPr lang="en-US" sz="2000" dirty="0"/>
              <a:t>, </a:t>
            </a:r>
            <a:r>
              <a:rPr lang="en-US" sz="2000" dirty="0" err="1"/>
              <a:t>asumiseen</a:t>
            </a:r>
            <a:r>
              <a:rPr lang="en-US" sz="2000" dirty="0"/>
              <a:t>, </a:t>
            </a:r>
            <a:r>
              <a:rPr lang="en-US" sz="2000" dirty="0" err="1"/>
              <a:t>liikenteeseen</a:t>
            </a:r>
            <a:r>
              <a:rPr lang="en-US" sz="2000" dirty="0"/>
              <a:t> ja </a:t>
            </a:r>
            <a:r>
              <a:rPr lang="en-US" sz="2000" dirty="0" err="1"/>
              <a:t>liikkumiseen</a:t>
            </a:r>
            <a:r>
              <a:rPr lang="en-US" sz="2000" dirty="0"/>
              <a:t>, </a:t>
            </a:r>
            <a:r>
              <a:rPr lang="en-US" sz="2000" dirty="0" err="1"/>
              <a:t>kansainvälistymiseen</a:t>
            </a:r>
            <a:r>
              <a:rPr lang="en-US" sz="2000" dirty="0"/>
              <a:t> </a:t>
            </a:r>
            <a:r>
              <a:rPr lang="en-US" sz="2000" dirty="0" err="1"/>
              <a:t>sekä</a:t>
            </a:r>
            <a:r>
              <a:rPr lang="en-US" sz="2000" dirty="0"/>
              <a:t> </a:t>
            </a:r>
            <a:r>
              <a:rPr lang="en-US" sz="2000" dirty="0" err="1"/>
              <a:t>segre-gaation</a:t>
            </a:r>
            <a:r>
              <a:rPr lang="en-US" sz="2000" dirty="0"/>
              <a:t> </a:t>
            </a:r>
            <a:r>
              <a:rPr lang="en-US" sz="2000" dirty="0" err="1"/>
              <a:t>lieventämiseen</a:t>
            </a:r>
            <a:r>
              <a:rPr lang="en-US" sz="2000" dirty="0"/>
              <a:t> </a:t>
            </a:r>
            <a:r>
              <a:rPr lang="en-US" sz="2000" dirty="0" err="1"/>
              <a:t>liittyvät</a:t>
            </a:r>
            <a:r>
              <a:rPr lang="en-US" sz="2000" dirty="0"/>
              <a:t> </a:t>
            </a:r>
            <a:r>
              <a:rPr lang="en-US" sz="2000" dirty="0" err="1"/>
              <a:t>ratkaisut</a:t>
            </a:r>
            <a:endParaRPr lang="en-US" sz="2000" dirty="0"/>
          </a:p>
          <a:p>
            <a:pPr marL="457200" indent="-342900">
              <a:buSzPct val="180000"/>
              <a:buFont typeface="+mj-lt"/>
              <a:buAutoNum type="arabicPeriod"/>
            </a:pPr>
            <a:endParaRPr lang="en-US" sz="2000" dirty="0"/>
          </a:p>
          <a:p>
            <a:pPr marL="457200" indent="-342900">
              <a:buSzPct val="180000"/>
              <a:buFont typeface="+mj-lt"/>
              <a:buAutoNum type="arabicPeriod"/>
            </a:pPr>
            <a:r>
              <a:rPr lang="en-US" sz="2000" b="1" dirty="0" err="1"/>
              <a:t>Tulevaan</a:t>
            </a:r>
            <a:r>
              <a:rPr lang="en-US" sz="2000" b="1" dirty="0"/>
              <a:t> </a:t>
            </a:r>
            <a:r>
              <a:rPr lang="en-US" sz="2000" b="1" dirty="0" err="1"/>
              <a:t>kasvuun</a:t>
            </a:r>
            <a:r>
              <a:rPr lang="en-US" sz="2000" b="1" dirty="0"/>
              <a:t> </a:t>
            </a:r>
            <a:r>
              <a:rPr lang="en-US" sz="2000" b="1" dirty="0" err="1"/>
              <a:t>varautumiseen</a:t>
            </a:r>
            <a:r>
              <a:rPr lang="en-US" sz="2000" b="1" dirty="0"/>
              <a:t> </a:t>
            </a:r>
            <a:r>
              <a:rPr lang="en-US" sz="2000" b="1" dirty="0" err="1"/>
              <a:t>liittyvät</a:t>
            </a:r>
            <a:r>
              <a:rPr lang="en-US" sz="2000" b="1" dirty="0"/>
              <a:t> </a:t>
            </a:r>
            <a:r>
              <a:rPr lang="en-US" sz="2000" b="1" dirty="0" err="1"/>
              <a:t>kysy-mykset</a:t>
            </a:r>
            <a:r>
              <a:rPr lang="en-US" sz="2000" dirty="0"/>
              <a:t>, </a:t>
            </a:r>
            <a:r>
              <a:rPr lang="en-US" sz="2000" dirty="0" err="1"/>
              <a:t>jossa</a:t>
            </a:r>
            <a:r>
              <a:rPr lang="en-US" sz="2000" dirty="0"/>
              <a:t> </a:t>
            </a:r>
            <a:r>
              <a:rPr lang="en-US" sz="2000" dirty="0" err="1"/>
              <a:t>keskeistä</a:t>
            </a:r>
            <a:r>
              <a:rPr lang="en-US" sz="2000" dirty="0"/>
              <a:t> </a:t>
            </a:r>
            <a:r>
              <a:rPr lang="en-US" sz="2000" dirty="0" err="1"/>
              <a:t>yhteiskehittämiseen</a:t>
            </a:r>
            <a:r>
              <a:rPr lang="en-US" sz="2000" dirty="0"/>
              <a:t> ja </a:t>
            </a:r>
            <a:r>
              <a:rPr lang="en-US" sz="2000" dirty="0" err="1"/>
              <a:t>edunajamiseen</a:t>
            </a:r>
            <a:r>
              <a:rPr lang="en-US" sz="2000" dirty="0"/>
              <a:t> </a:t>
            </a:r>
            <a:r>
              <a:rPr lang="en-US" sz="2000" dirty="0" err="1"/>
              <a:t>liittyvät</a:t>
            </a:r>
            <a:r>
              <a:rPr lang="en-US" sz="2000" dirty="0"/>
              <a:t> </a:t>
            </a:r>
            <a:r>
              <a:rPr lang="en-US" sz="2000" dirty="0" err="1"/>
              <a:t>kysymykset</a:t>
            </a:r>
            <a:endParaRPr lang="en-US" sz="2000" dirty="0"/>
          </a:p>
          <a:p>
            <a:pPr marL="457200" indent="-342900">
              <a:buSzPct val="180000"/>
              <a:buFont typeface="+mj-lt"/>
              <a:buAutoNum type="arabicPeriod"/>
            </a:pPr>
            <a:endParaRPr lang="en-US" dirty="0"/>
          </a:p>
          <a:p>
            <a:pPr marL="457200" indent="-342900">
              <a:buSzPct val="180000"/>
              <a:buFont typeface="+mj-lt"/>
              <a:buAutoNum type="arabicPeriod"/>
            </a:pPr>
            <a:endParaRPr lang="en-US" dirty="0"/>
          </a:p>
        </p:txBody>
      </p:sp>
      <p:pic>
        <p:nvPicPr>
          <p:cNvPr id="6" name="Kuvan paikkamerkki 5" descr="Negatiivinen kalvo, jonka digitaalinen numero 3 on vaalea">
            <a:extLst>
              <a:ext uri="{FF2B5EF4-FFF2-40B4-BE49-F238E27FC236}">
                <a16:creationId xmlns:a16="http://schemas.microsoft.com/office/drawing/2014/main" id="{5694385A-3C93-5B0B-30A4-42B907C501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818" r="3714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3115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0" r="-150"/>
            </a:stretch>
          </a:blipFill>
        </p:spPr>
        <p:txBody>
          <a:bodyPr/>
          <a:lstStyle/>
          <a:p>
            <a:pPr defTabSz="609585"/>
            <a:endParaRPr lang="fi-FI" sz="2400">
              <a:solidFill>
                <a:prstClr val="black"/>
              </a:solidFill>
              <a:latin typeface="Calibri"/>
            </a:endParaRPr>
          </a:p>
        </p:txBody>
      </p:sp>
      <p:grpSp>
        <p:nvGrpSpPr>
          <p:cNvPr id="3" name="Group 3"/>
          <p:cNvGrpSpPr/>
          <p:nvPr/>
        </p:nvGrpSpPr>
        <p:grpSpPr>
          <a:xfrm>
            <a:off x="-939718" y="606916"/>
            <a:ext cx="6431515" cy="6431515"/>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C522"/>
            </a:solidFill>
          </p:spPr>
          <p:txBody>
            <a:bodyPr/>
            <a:lstStyle/>
            <a:p>
              <a:pPr defTabSz="609585"/>
              <a:endParaRPr lang="fi-FI" sz="2400">
                <a:solidFill>
                  <a:prstClr val="black"/>
                </a:solidFill>
                <a:latin typeface="Calibri"/>
              </a:endParaRPr>
            </a:p>
          </p:txBody>
        </p:sp>
      </p:grpSp>
      <p:grpSp>
        <p:nvGrpSpPr>
          <p:cNvPr id="5" name="Group 5"/>
          <p:cNvGrpSpPr/>
          <p:nvPr/>
        </p:nvGrpSpPr>
        <p:grpSpPr>
          <a:xfrm>
            <a:off x="-1155801" y="606916"/>
            <a:ext cx="6742849" cy="7045805"/>
            <a:chOff x="0" y="0"/>
            <a:chExt cx="812800" cy="849319"/>
          </a:xfrm>
        </p:grpSpPr>
        <p:sp>
          <p:nvSpPr>
            <p:cNvPr id="6" name="Freeform 6"/>
            <p:cNvSpPr/>
            <p:nvPr/>
          </p:nvSpPr>
          <p:spPr>
            <a:xfrm>
              <a:off x="0" y="0"/>
              <a:ext cx="812800" cy="849319"/>
            </a:xfrm>
            <a:custGeom>
              <a:avLst/>
              <a:gdLst/>
              <a:ahLst/>
              <a:cxnLst/>
              <a:rect l="l" t="t" r="r" b="b"/>
              <a:pathLst>
                <a:path w="812800" h="849319">
                  <a:moveTo>
                    <a:pt x="406400" y="0"/>
                  </a:moveTo>
                  <a:cubicBezTo>
                    <a:pt x="181951" y="0"/>
                    <a:pt x="0" y="190127"/>
                    <a:pt x="0" y="424660"/>
                  </a:cubicBezTo>
                  <a:cubicBezTo>
                    <a:pt x="0" y="659193"/>
                    <a:pt x="181951" y="849319"/>
                    <a:pt x="406400" y="849319"/>
                  </a:cubicBezTo>
                  <a:cubicBezTo>
                    <a:pt x="630849" y="849319"/>
                    <a:pt x="812800" y="659193"/>
                    <a:pt x="812800" y="424660"/>
                  </a:cubicBezTo>
                  <a:cubicBezTo>
                    <a:pt x="812800" y="190127"/>
                    <a:pt x="630849" y="0"/>
                    <a:pt x="406400" y="0"/>
                  </a:cubicBezTo>
                  <a:close/>
                </a:path>
              </a:pathLst>
            </a:custGeom>
            <a:blipFill>
              <a:blip r:embed="rId3"/>
              <a:stretch>
                <a:fillRect l="-1059" t="-171" r="-4850" b="-1184"/>
              </a:stretch>
            </a:blipFill>
          </p:spPr>
          <p:txBody>
            <a:bodyPr/>
            <a:lstStyle/>
            <a:p>
              <a:pPr defTabSz="609585"/>
              <a:endParaRPr lang="fi-FI" sz="2400">
                <a:solidFill>
                  <a:prstClr val="black"/>
                </a:solidFill>
                <a:latin typeface="Calibri"/>
              </a:endParaRPr>
            </a:p>
          </p:txBody>
        </p:sp>
      </p:grpSp>
      <p:grpSp>
        <p:nvGrpSpPr>
          <p:cNvPr id="7" name="Group 7"/>
          <p:cNvGrpSpPr/>
          <p:nvPr/>
        </p:nvGrpSpPr>
        <p:grpSpPr>
          <a:xfrm>
            <a:off x="8390212" y="1791716"/>
            <a:ext cx="2743455" cy="1074605"/>
            <a:chOff x="0" y="0"/>
            <a:chExt cx="4275511" cy="1879447"/>
          </a:xfrm>
          <a:solidFill>
            <a:srgbClr val="FFC000"/>
          </a:solidFill>
        </p:grpSpPr>
        <p:sp>
          <p:nvSpPr>
            <p:cNvPr id="8" name="Freeform 8"/>
            <p:cNvSpPr/>
            <p:nvPr/>
          </p:nvSpPr>
          <p:spPr>
            <a:xfrm>
              <a:off x="0" y="0"/>
              <a:ext cx="4275511" cy="1879447"/>
            </a:xfrm>
            <a:custGeom>
              <a:avLst/>
              <a:gdLst/>
              <a:ahLst/>
              <a:cxnLst/>
              <a:rect l="l" t="t" r="r" b="b"/>
              <a:pathLst>
                <a:path w="4275511" h="1879447">
                  <a:moveTo>
                    <a:pt x="4151051" y="1879447"/>
                  </a:moveTo>
                  <a:lnTo>
                    <a:pt x="124460" y="1879447"/>
                  </a:lnTo>
                  <a:cubicBezTo>
                    <a:pt x="55880" y="1879447"/>
                    <a:pt x="0" y="1823567"/>
                    <a:pt x="0" y="1754987"/>
                  </a:cubicBezTo>
                  <a:lnTo>
                    <a:pt x="0" y="124460"/>
                  </a:lnTo>
                  <a:cubicBezTo>
                    <a:pt x="0" y="55880"/>
                    <a:pt x="55880" y="0"/>
                    <a:pt x="124460" y="0"/>
                  </a:cubicBezTo>
                  <a:lnTo>
                    <a:pt x="4151051" y="0"/>
                  </a:lnTo>
                  <a:cubicBezTo>
                    <a:pt x="4219631" y="0"/>
                    <a:pt x="4275511" y="55880"/>
                    <a:pt x="4275511" y="124460"/>
                  </a:cubicBezTo>
                  <a:lnTo>
                    <a:pt x="4275511" y="1754987"/>
                  </a:lnTo>
                  <a:cubicBezTo>
                    <a:pt x="4275511" y="1823567"/>
                    <a:pt x="4219631" y="1879447"/>
                    <a:pt x="4151051" y="1879447"/>
                  </a:cubicBezTo>
                  <a:close/>
                </a:path>
              </a:pathLst>
            </a:custGeom>
            <a:grpFill/>
          </p:spPr>
          <p:txBody>
            <a:bodyPr/>
            <a:lstStyle/>
            <a:p>
              <a:pPr defTabSz="609585"/>
              <a:endParaRPr lang="fi-FI" sz="2400">
                <a:solidFill>
                  <a:prstClr val="black"/>
                </a:solidFill>
                <a:latin typeface="Calibri"/>
              </a:endParaRPr>
            </a:p>
          </p:txBody>
        </p:sp>
      </p:grpSp>
      <p:grpSp>
        <p:nvGrpSpPr>
          <p:cNvPr id="9" name="Group 9"/>
          <p:cNvGrpSpPr/>
          <p:nvPr/>
        </p:nvGrpSpPr>
        <p:grpSpPr>
          <a:xfrm>
            <a:off x="7152413" y="1791717"/>
            <a:ext cx="1354409" cy="1073393"/>
            <a:chOff x="0" y="0"/>
            <a:chExt cx="2368815" cy="1877328"/>
          </a:xfrm>
        </p:grpSpPr>
        <p:sp>
          <p:nvSpPr>
            <p:cNvPr id="10" name="Freeform 10"/>
            <p:cNvSpPr/>
            <p:nvPr/>
          </p:nvSpPr>
          <p:spPr>
            <a:xfrm>
              <a:off x="0" y="0"/>
              <a:ext cx="2368815" cy="1877328"/>
            </a:xfrm>
            <a:custGeom>
              <a:avLst/>
              <a:gdLst/>
              <a:ahLst/>
              <a:cxnLst/>
              <a:rect l="l" t="t" r="r" b="b"/>
              <a:pathLst>
                <a:path w="2368815" h="1877328">
                  <a:moveTo>
                    <a:pt x="2244355" y="1877328"/>
                  </a:moveTo>
                  <a:lnTo>
                    <a:pt x="124460" y="1877328"/>
                  </a:lnTo>
                  <a:cubicBezTo>
                    <a:pt x="55880" y="1877328"/>
                    <a:pt x="0" y="1821448"/>
                    <a:pt x="0" y="1752868"/>
                  </a:cubicBezTo>
                  <a:lnTo>
                    <a:pt x="0" y="124460"/>
                  </a:lnTo>
                  <a:cubicBezTo>
                    <a:pt x="0" y="55880"/>
                    <a:pt x="55880" y="0"/>
                    <a:pt x="124460" y="0"/>
                  </a:cubicBezTo>
                  <a:lnTo>
                    <a:pt x="2244355" y="0"/>
                  </a:lnTo>
                  <a:cubicBezTo>
                    <a:pt x="2312935" y="0"/>
                    <a:pt x="2368815" y="55880"/>
                    <a:pt x="2368815" y="124460"/>
                  </a:cubicBezTo>
                  <a:lnTo>
                    <a:pt x="2368815" y="1752868"/>
                  </a:lnTo>
                  <a:cubicBezTo>
                    <a:pt x="2368815" y="1821448"/>
                    <a:pt x="2312935" y="1877328"/>
                    <a:pt x="2244355" y="1877328"/>
                  </a:cubicBezTo>
                  <a:close/>
                </a:path>
              </a:pathLst>
            </a:custGeom>
            <a:solidFill>
              <a:srgbClr val="02458B"/>
            </a:solidFill>
          </p:spPr>
          <p:txBody>
            <a:bodyPr/>
            <a:lstStyle/>
            <a:p>
              <a:pPr defTabSz="609585"/>
              <a:endParaRPr lang="fi-FI" sz="2400">
                <a:solidFill>
                  <a:prstClr val="black"/>
                </a:solidFill>
                <a:latin typeface="Calibri"/>
              </a:endParaRPr>
            </a:p>
          </p:txBody>
        </p:sp>
      </p:grpSp>
      <p:grpSp>
        <p:nvGrpSpPr>
          <p:cNvPr id="11" name="Group 11"/>
          <p:cNvGrpSpPr/>
          <p:nvPr/>
        </p:nvGrpSpPr>
        <p:grpSpPr>
          <a:xfrm>
            <a:off x="8390212" y="3020162"/>
            <a:ext cx="2743455" cy="1074605"/>
            <a:chOff x="0" y="0"/>
            <a:chExt cx="4275511" cy="1879447"/>
          </a:xfrm>
          <a:solidFill>
            <a:srgbClr val="FFC000"/>
          </a:solidFill>
        </p:grpSpPr>
        <p:sp>
          <p:nvSpPr>
            <p:cNvPr id="12" name="Freeform 12"/>
            <p:cNvSpPr/>
            <p:nvPr/>
          </p:nvSpPr>
          <p:spPr>
            <a:xfrm>
              <a:off x="0" y="0"/>
              <a:ext cx="4275511" cy="1879447"/>
            </a:xfrm>
            <a:custGeom>
              <a:avLst/>
              <a:gdLst/>
              <a:ahLst/>
              <a:cxnLst/>
              <a:rect l="l" t="t" r="r" b="b"/>
              <a:pathLst>
                <a:path w="4275511" h="1879447">
                  <a:moveTo>
                    <a:pt x="4151051" y="1879447"/>
                  </a:moveTo>
                  <a:lnTo>
                    <a:pt x="124460" y="1879447"/>
                  </a:lnTo>
                  <a:cubicBezTo>
                    <a:pt x="55880" y="1879447"/>
                    <a:pt x="0" y="1823567"/>
                    <a:pt x="0" y="1754987"/>
                  </a:cubicBezTo>
                  <a:lnTo>
                    <a:pt x="0" y="124460"/>
                  </a:lnTo>
                  <a:cubicBezTo>
                    <a:pt x="0" y="55880"/>
                    <a:pt x="55880" y="0"/>
                    <a:pt x="124460" y="0"/>
                  </a:cubicBezTo>
                  <a:lnTo>
                    <a:pt x="4151051" y="0"/>
                  </a:lnTo>
                  <a:cubicBezTo>
                    <a:pt x="4219631" y="0"/>
                    <a:pt x="4275511" y="55880"/>
                    <a:pt x="4275511" y="124460"/>
                  </a:cubicBezTo>
                  <a:lnTo>
                    <a:pt x="4275511" y="1754987"/>
                  </a:lnTo>
                  <a:cubicBezTo>
                    <a:pt x="4275511" y="1823567"/>
                    <a:pt x="4219631" y="1879447"/>
                    <a:pt x="4151051" y="1879447"/>
                  </a:cubicBezTo>
                  <a:close/>
                </a:path>
              </a:pathLst>
            </a:custGeom>
            <a:grpFill/>
          </p:spPr>
          <p:txBody>
            <a:bodyPr/>
            <a:lstStyle/>
            <a:p>
              <a:pPr defTabSz="609585"/>
              <a:endParaRPr lang="fi-FI" sz="2400">
                <a:solidFill>
                  <a:prstClr val="black"/>
                </a:solidFill>
                <a:latin typeface="Calibri"/>
              </a:endParaRPr>
            </a:p>
          </p:txBody>
        </p:sp>
      </p:grpSp>
      <p:grpSp>
        <p:nvGrpSpPr>
          <p:cNvPr id="13" name="Group 13"/>
          <p:cNvGrpSpPr/>
          <p:nvPr/>
        </p:nvGrpSpPr>
        <p:grpSpPr>
          <a:xfrm>
            <a:off x="7152413" y="3020162"/>
            <a:ext cx="1354409" cy="1073393"/>
            <a:chOff x="0" y="0"/>
            <a:chExt cx="2368815" cy="1877328"/>
          </a:xfrm>
        </p:grpSpPr>
        <p:sp>
          <p:nvSpPr>
            <p:cNvPr id="14" name="Freeform 14"/>
            <p:cNvSpPr/>
            <p:nvPr/>
          </p:nvSpPr>
          <p:spPr>
            <a:xfrm>
              <a:off x="0" y="0"/>
              <a:ext cx="2368815" cy="1877328"/>
            </a:xfrm>
            <a:custGeom>
              <a:avLst/>
              <a:gdLst/>
              <a:ahLst/>
              <a:cxnLst/>
              <a:rect l="l" t="t" r="r" b="b"/>
              <a:pathLst>
                <a:path w="2368815" h="1877328">
                  <a:moveTo>
                    <a:pt x="2244355" y="1877328"/>
                  </a:moveTo>
                  <a:lnTo>
                    <a:pt x="124460" y="1877328"/>
                  </a:lnTo>
                  <a:cubicBezTo>
                    <a:pt x="55880" y="1877328"/>
                    <a:pt x="0" y="1821448"/>
                    <a:pt x="0" y="1752868"/>
                  </a:cubicBezTo>
                  <a:lnTo>
                    <a:pt x="0" y="124460"/>
                  </a:lnTo>
                  <a:cubicBezTo>
                    <a:pt x="0" y="55880"/>
                    <a:pt x="55880" y="0"/>
                    <a:pt x="124460" y="0"/>
                  </a:cubicBezTo>
                  <a:lnTo>
                    <a:pt x="2244355" y="0"/>
                  </a:lnTo>
                  <a:cubicBezTo>
                    <a:pt x="2312935" y="0"/>
                    <a:pt x="2368815" y="55880"/>
                    <a:pt x="2368815" y="124460"/>
                  </a:cubicBezTo>
                  <a:lnTo>
                    <a:pt x="2368815" y="1752868"/>
                  </a:lnTo>
                  <a:cubicBezTo>
                    <a:pt x="2368815" y="1821448"/>
                    <a:pt x="2312935" y="1877328"/>
                    <a:pt x="2244355" y="1877328"/>
                  </a:cubicBezTo>
                  <a:close/>
                </a:path>
              </a:pathLst>
            </a:custGeom>
            <a:solidFill>
              <a:srgbClr val="02458B"/>
            </a:solidFill>
          </p:spPr>
          <p:txBody>
            <a:bodyPr/>
            <a:lstStyle/>
            <a:p>
              <a:pPr defTabSz="609585"/>
              <a:endParaRPr lang="fi-FI" sz="2400">
                <a:solidFill>
                  <a:prstClr val="black"/>
                </a:solidFill>
                <a:latin typeface="Calibri"/>
              </a:endParaRPr>
            </a:p>
          </p:txBody>
        </p:sp>
      </p:grpSp>
      <p:sp>
        <p:nvSpPr>
          <p:cNvPr id="15" name="Freeform 15"/>
          <p:cNvSpPr/>
          <p:nvPr/>
        </p:nvSpPr>
        <p:spPr>
          <a:xfrm>
            <a:off x="7553887" y="3270246"/>
            <a:ext cx="551460" cy="574437"/>
          </a:xfrm>
          <a:custGeom>
            <a:avLst/>
            <a:gdLst/>
            <a:ahLst/>
            <a:cxnLst/>
            <a:rect l="l" t="t" r="r" b="b"/>
            <a:pathLst>
              <a:path w="827189" h="861655">
                <a:moveTo>
                  <a:pt x="0" y="0"/>
                </a:moveTo>
                <a:lnTo>
                  <a:pt x="827189" y="0"/>
                </a:lnTo>
                <a:lnTo>
                  <a:pt x="827189" y="861655"/>
                </a:lnTo>
                <a:lnTo>
                  <a:pt x="0" y="861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endParaRPr lang="fi-FI" sz="2400">
              <a:solidFill>
                <a:prstClr val="black"/>
              </a:solidFill>
              <a:latin typeface="Calibri"/>
            </a:endParaRPr>
          </a:p>
        </p:txBody>
      </p:sp>
      <p:grpSp>
        <p:nvGrpSpPr>
          <p:cNvPr id="16" name="Group 16"/>
          <p:cNvGrpSpPr/>
          <p:nvPr/>
        </p:nvGrpSpPr>
        <p:grpSpPr>
          <a:xfrm>
            <a:off x="8390212" y="4248606"/>
            <a:ext cx="2743455" cy="1074605"/>
            <a:chOff x="0" y="0"/>
            <a:chExt cx="4275511" cy="1879447"/>
          </a:xfrm>
          <a:solidFill>
            <a:srgbClr val="FFC000"/>
          </a:solidFill>
        </p:grpSpPr>
        <p:sp>
          <p:nvSpPr>
            <p:cNvPr id="17" name="Freeform 17"/>
            <p:cNvSpPr/>
            <p:nvPr/>
          </p:nvSpPr>
          <p:spPr>
            <a:xfrm>
              <a:off x="0" y="0"/>
              <a:ext cx="4275511" cy="1879447"/>
            </a:xfrm>
            <a:custGeom>
              <a:avLst/>
              <a:gdLst/>
              <a:ahLst/>
              <a:cxnLst/>
              <a:rect l="l" t="t" r="r" b="b"/>
              <a:pathLst>
                <a:path w="4275511" h="1879447">
                  <a:moveTo>
                    <a:pt x="4151051" y="1879447"/>
                  </a:moveTo>
                  <a:lnTo>
                    <a:pt x="124460" y="1879447"/>
                  </a:lnTo>
                  <a:cubicBezTo>
                    <a:pt x="55880" y="1879447"/>
                    <a:pt x="0" y="1823567"/>
                    <a:pt x="0" y="1754987"/>
                  </a:cubicBezTo>
                  <a:lnTo>
                    <a:pt x="0" y="124460"/>
                  </a:lnTo>
                  <a:cubicBezTo>
                    <a:pt x="0" y="55880"/>
                    <a:pt x="55880" y="0"/>
                    <a:pt x="124460" y="0"/>
                  </a:cubicBezTo>
                  <a:lnTo>
                    <a:pt x="4151051" y="0"/>
                  </a:lnTo>
                  <a:cubicBezTo>
                    <a:pt x="4219631" y="0"/>
                    <a:pt x="4275511" y="55880"/>
                    <a:pt x="4275511" y="124460"/>
                  </a:cubicBezTo>
                  <a:lnTo>
                    <a:pt x="4275511" y="1754987"/>
                  </a:lnTo>
                  <a:cubicBezTo>
                    <a:pt x="4275511" y="1823567"/>
                    <a:pt x="4219631" y="1879447"/>
                    <a:pt x="4151051" y="1879447"/>
                  </a:cubicBezTo>
                  <a:close/>
                </a:path>
              </a:pathLst>
            </a:custGeom>
            <a:grpFill/>
          </p:spPr>
          <p:txBody>
            <a:bodyPr/>
            <a:lstStyle/>
            <a:p>
              <a:pPr defTabSz="609585"/>
              <a:endParaRPr lang="fi-FI" sz="2400">
                <a:solidFill>
                  <a:prstClr val="black"/>
                </a:solidFill>
                <a:latin typeface="Calibri"/>
              </a:endParaRPr>
            </a:p>
          </p:txBody>
        </p:sp>
      </p:grpSp>
      <p:grpSp>
        <p:nvGrpSpPr>
          <p:cNvPr id="18" name="Group 18"/>
          <p:cNvGrpSpPr/>
          <p:nvPr/>
        </p:nvGrpSpPr>
        <p:grpSpPr>
          <a:xfrm>
            <a:off x="7152413" y="4248606"/>
            <a:ext cx="1354409" cy="1073393"/>
            <a:chOff x="0" y="0"/>
            <a:chExt cx="2368815" cy="1877328"/>
          </a:xfrm>
        </p:grpSpPr>
        <p:sp>
          <p:nvSpPr>
            <p:cNvPr id="19" name="Freeform 19"/>
            <p:cNvSpPr/>
            <p:nvPr/>
          </p:nvSpPr>
          <p:spPr>
            <a:xfrm>
              <a:off x="0" y="0"/>
              <a:ext cx="2368815" cy="1877328"/>
            </a:xfrm>
            <a:custGeom>
              <a:avLst/>
              <a:gdLst/>
              <a:ahLst/>
              <a:cxnLst/>
              <a:rect l="l" t="t" r="r" b="b"/>
              <a:pathLst>
                <a:path w="2368815" h="1877328">
                  <a:moveTo>
                    <a:pt x="2244355" y="1877328"/>
                  </a:moveTo>
                  <a:lnTo>
                    <a:pt x="124460" y="1877328"/>
                  </a:lnTo>
                  <a:cubicBezTo>
                    <a:pt x="55880" y="1877328"/>
                    <a:pt x="0" y="1821448"/>
                    <a:pt x="0" y="1752868"/>
                  </a:cubicBezTo>
                  <a:lnTo>
                    <a:pt x="0" y="124460"/>
                  </a:lnTo>
                  <a:cubicBezTo>
                    <a:pt x="0" y="55880"/>
                    <a:pt x="55880" y="0"/>
                    <a:pt x="124460" y="0"/>
                  </a:cubicBezTo>
                  <a:lnTo>
                    <a:pt x="2244355" y="0"/>
                  </a:lnTo>
                  <a:cubicBezTo>
                    <a:pt x="2312935" y="0"/>
                    <a:pt x="2368815" y="55880"/>
                    <a:pt x="2368815" y="124460"/>
                  </a:cubicBezTo>
                  <a:lnTo>
                    <a:pt x="2368815" y="1752868"/>
                  </a:lnTo>
                  <a:cubicBezTo>
                    <a:pt x="2368815" y="1821448"/>
                    <a:pt x="2312935" y="1877328"/>
                    <a:pt x="2244355" y="1877328"/>
                  </a:cubicBezTo>
                  <a:close/>
                </a:path>
              </a:pathLst>
            </a:custGeom>
            <a:solidFill>
              <a:srgbClr val="02458B"/>
            </a:solidFill>
          </p:spPr>
          <p:txBody>
            <a:bodyPr/>
            <a:lstStyle/>
            <a:p>
              <a:pPr defTabSz="609585"/>
              <a:endParaRPr lang="fi-FI" sz="2400">
                <a:solidFill>
                  <a:prstClr val="black"/>
                </a:solidFill>
                <a:latin typeface="Calibri"/>
              </a:endParaRPr>
            </a:p>
          </p:txBody>
        </p:sp>
      </p:grpSp>
      <p:sp>
        <p:nvSpPr>
          <p:cNvPr id="20" name="Freeform 20"/>
          <p:cNvSpPr/>
          <p:nvPr/>
        </p:nvSpPr>
        <p:spPr>
          <a:xfrm>
            <a:off x="7416968" y="2036040"/>
            <a:ext cx="825299" cy="585961"/>
          </a:xfrm>
          <a:custGeom>
            <a:avLst/>
            <a:gdLst/>
            <a:ahLst/>
            <a:cxnLst/>
            <a:rect l="l" t="t" r="r" b="b"/>
            <a:pathLst>
              <a:path w="1237947" h="878942">
                <a:moveTo>
                  <a:pt x="0" y="0"/>
                </a:moveTo>
                <a:lnTo>
                  <a:pt x="1237947" y="0"/>
                </a:lnTo>
                <a:lnTo>
                  <a:pt x="1237947" y="878942"/>
                </a:lnTo>
                <a:lnTo>
                  <a:pt x="0" y="878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fi-FI" sz="2400">
              <a:solidFill>
                <a:prstClr val="black"/>
              </a:solidFill>
              <a:latin typeface="Calibri"/>
            </a:endParaRPr>
          </a:p>
        </p:txBody>
      </p:sp>
      <p:sp>
        <p:nvSpPr>
          <p:cNvPr id="21" name="Freeform 21"/>
          <p:cNvSpPr/>
          <p:nvPr/>
        </p:nvSpPr>
        <p:spPr>
          <a:xfrm>
            <a:off x="7491893" y="4438027"/>
            <a:ext cx="675449" cy="694549"/>
          </a:xfrm>
          <a:custGeom>
            <a:avLst/>
            <a:gdLst/>
            <a:ahLst/>
            <a:cxnLst/>
            <a:rect l="l" t="t" r="r" b="b"/>
            <a:pathLst>
              <a:path w="1013174" h="1041824">
                <a:moveTo>
                  <a:pt x="0" y="0"/>
                </a:moveTo>
                <a:lnTo>
                  <a:pt x="1013174" y="0"/>
                </a:lnTo>
                <a:lnTo>
                  <a:pt x="1013174" y="1041825"/>
                </a:lnTo>
                <a:lnTo>
                  <a:pt x="0" y="1041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endParaRPr lang="fi-FI" sz="2400">
              <a:solidFill>
                <a:prstClr val="black"/>
              </a:solidFill>
              <a:latin typeface="Calibri"/>
            </a:endParaRPr>
          </a:p>
        </p:txBody>
      </p:sp>
      <p:grpSp>
        <p:nvGrpSpPr>
          <p:cNvPr id="22" name="Group 22"/>
          <p:cNvGrpSpPr/>
          <p:nvPr/>
        </p:nvGrpSpPr>
        <p:grpSpPr>
          <a:xfrm>
            <a:off x="8390212" y="5476242"/>
            <a:ext cx="2743455" cy="1074605"/>
            <a:chOff x="0" y="0"/>
            <a:chExt cx="4275511" cy="1879447"/>
          </a:xfrm>
          <a:solidFill>
            <a:srgbClr val="FFC000"/>
          </a:solidFill>
        </p:grpSpPr>
        <p:sp>
          <p:nvSpPr>
            <p:cNvPr id="23" name="Freeform 23"/>
            <p:cNvSpPr/>
            <p:nvPr/>
          </p:nvSpPr>
          <p:spPr>
            <a:xfrm>
              <a:off x="0" y="0"/>
              <a:ext cx="4275511" cy="1879447"/>
            </a:xfrm>
            <a:custGeom>
              <a:avLst/>
              <a:gdLst/>
              <a:ahLst/>
              <a:cxnLst/>
              <a:rect l="l" t="t" r="r" b="b"/>
              <a:pathLst>
                <a:path w="4275511" h="1879447">
                  <a:moveTo>
                    <a:pt x="4151051" y="1879447"/>
                  </a:moveTo>
                  <a:lnTo>
                    <a:pt x="124460" y="1879447"/>
                  </a:lnTo>
                  <a:cubicBezTo>
                    <a:pt x="55880" y="1879447"/>
                    <a:pt x="0" y="1823567"/>
                    <a:pt x="0" y="1754987"/>
                  </a:cubicBezTo>
                  <a:lnTo>
                    <a:pt x="0" y="124460"/>
                  </a:lnTo>
                  <a:cubicBezTo>
                    <a:pt x="0" y="55880"/>
                    <a:pt x="55880" y="0"/>
                    <a:pt x="124460" y="0"/>
                  </a:cubicBezTo>
                  <a:lnTo>
                    <a:pt x="4151051" y="0"/>
                  </a:lnTo>
                  <a:cubicBezTo>
                    <a:pt x="4219631" y="0"/>
                    <a:pt x="4275511" y="55880"/>
                    <a:pt x="4275511" y="124460"/>
                  </a:cubicBezTo>
                  <a:lnTo>
                    <a:pt x="4275511" y="1754987"/>
                  </a:lnTo>
                  <a:cubicBezTo>
                    <a:pt x="4275511" y="1823567"/>
                    <a:pt x="4219631" y="1879447"/>
                    <a:pt x="4151051" y="1879447"/>
                  </a:cubicBezTo>
                  <a:close/>
                </a:path>
              </a:pathLst>
            </a:custGeom>
            <a:grpFill/>
          </p:spPr>
          <p:txBody>
            <a:bodyPr/>
            <a:lstStyle/>
            <a:p>
              <a:pPr defTabSz="609585"/>
              <a:endParaRPr lang="fi-FI" sz="2400">
                <a:solidFill>
                  <a:prstClr val="black"/>
                </a:solidFill>
                <a:latin typeface="Calibri"/>
              </a:endParaRPr>
            </a:p>
          </p:txBody>
        </p:sp>
      </p:grpSp>
      <p:grpSp>
        <p:nvGrpSpPr>
          <p:cNvPr id="24" name="Group 24"/>
          <p:cNvGrpSpPr/>
          <p:nvPr/>
        </p:nvGrpSpPr>
        <p:grpSpPr>
          <a:xfrm>
            <a:off x="7152413" y="5476242"/>
            <a:ext cx="1354409" cy="1073393"/>
            <a:chOff x="0" y="0"/>
            <a:chExt cx="2368815" cy="1877328"/>
          </a:xfrm>
        </p:grpSpPr>
        <p:sp>
          <p:nvSpPr>
            <p:cNvPr id="25" name="Freeform 25"/>
            <p:cNvSpPr/>
            <p:nvPr/>
          </p:nvSpPr>
          <p:spPr>
            <a:xfrm>
              <a:off x="0" y="0"/>
              <a:ext cx="2368815" cy="1877328"/>
            </a:xfrm>
            <a:custGeom>
              <a:avLst/>
              <a:gdLst/>
              <a:ahLst/>
              <a:cxnLst/>
              <a:rect l="l" t="t" r="r" b="b"/>
              <a:pathLst>
                <a:path w="2368815" h="1877328">
                  <a:moveTo>
                    <a:pt x="2244355" y="1877328"/>
                  </a:moveTo>
                  <a:lnTo>
                    <a:pt x="124460" y="1877328"/>
                  </a:lnTo>
                  <a:cubicBezTo>
                    <a:pt x="55880" y="1877328"/>
                    <a:pt x="0" y="1821448"/>
                    <a:pt x="0" y="1752868"/>
                  </a:cubicBezTo>
                  <a:lnTo>
                    <a:pt x="0" y="124460"/>
                  </a:lnTo>
                  <a:cubicBezTo>
                    <a:pt x="0" y="55880"/>
                    <a:pt x="55880" y="0"/>
                    <a:pt x="124460" y="0"/>
                  </a:cubicBezTo>
                  <a:lnTo>
                    <a:pt x="2244355" y="0"/>
                  </a:lnTo>
                  <a:cubicBezTo>
                    <a:pt x="2312935" y="0"/>
                    <a:pt x="2368815" y="55880"/>
                    <a:pt x="2368815" y="124460"/>
                  </a:cubicBezTo>
                  <a:lnTo>
                    <a:pt x="2368815" y="1752868"/>
                  </a:lnTo>
                  <a:cubicBezTo>
                    <a:pt x="2368815" y="1821448"/>
                    <a:pt x="2312935" y="1877328"/>
                    <a:pt x="2244355" y="1877328"/>
                  </a:cubicBezTo>
                  <a:close/>
                </a:path>
              </a:pathLst>
            </a:custGeom>
            <a:solidFill>
              <a:srgbClr val="02458B"/>
            </a:solidFill>
          </p:spPr>
          <p:txBody>
            <a:bodyPr/>
            <a:lstStyle/>
            <a:p>
              <a:pPr defTabSz="609585"/>
              <a:endParaRPr lang="fi-FI" sz="2400">
                <a:solidFill>
                  <a:prstClr val="black"/>
                </a:solidFill>
                <a:latin typeface="Calibri"/>
              </a:endParaRPr>
            </a:p>
          </p:txBody>
        </p:sp>
      </p:grpSp>
      <p:sp>
        <p:nvSpPr>
          <p:cNvPr id="26" name="Freeform 26"/>
          <p:cNvSpPr/>
          <p:nvPr/>
        </p:nvSpPr>
        <p:spPr>
          <a:xfrm>
            <a:off x="7469016" y="5631128"/>
            <a:ext cx="721203" cy="721203"/>
          </a:xfrm>
          <a:custGeom>
            <a:avLst/>
            <a:gdLst/>
            <a:ahLst/>
            <a:cxnLst/>
            <a:rect l="l" t="t" r="r" b="b"/>
            <a:pathLst>
              <a:path w="1081804" h="1081804">
                <a:moveTo>
                  <a:pt x="0" y="0"/>
                </a:moveTo>
                <a:lnTo>
                  <a:pt x="1081804" y="0"/>
                </a:lnTo>
                <a:lnTo>
                  <a:pt x="1081804" y="1081805"/>
                </a:lnTo>
                <a:lnTo>
                  <a:pt x="0" y="1081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585"/>
            <a:endParaRPr lang="fi-FI" sz="2400">
              <a:solidFill>
                <a:prstClr val="black"/>
              </a:solidFill>
              <a:latin typeface="Calibri"/>
            </a:endParaRPr>
          </a:p>
        </p:txBody>
      </p:sp>
      <p:sp>
        <p:nvSpPr>
          <p:cNvPr id="27" name="TextBox 27"/>
          <p:cNvSpPr txBox="1"/>
          <p:nvPr/>
        </p:nvSpPr>
        <p:spPr>
          <a:xfrm>
            <a:off x="7959044" y="400236"/>
            <a:ext cx="5798321" cy="654025"/>
          </a:xfrm>
          <a:prstGeom prst="rect">
            <a:avLst/>
          </a:prstGeom>
        </p:spPr>
        <p:txBody>
          <a:bodyPr wrap="square" lIns="0" tIns="0" rIns="0" bIns="0" rtlCol="0" anchor="t">
            <a:spAutoFit/>
          </a:bodyPr>
          <a:lstStyle/>
          <a:p>
            <a:pPr defTabSz="609585">
              <a:lnSpc>
                <a:spcPts val="5067"/>
              </a:lnSpc>
            </a:pPr>
            <a:r>
              <a:rPr lang="en-US" sz="5333" b="1" dirty="0">
                <a:solidFill>
                  <a:srgbClr val="FFFFFF"/>
                </a:solidFill>
                <a:latin typeface="Helvetica Now Heavy"/>
              </a:rPr>
              <a:t>Me…  </a:t>
            </a:r>
          </a:p>
        </p:txBody>
      </p:sp>
      <p:sp>
        <p:nvSpPr>
          <p:cNvPr id="28" name="TextBox 28"/>
          <p:cNvSpPr txBox="1"/>
          <p:nvPr/>
        </p:nvSpPr>
        <p:spPr>
          <a:xfrm>
            <a:off x="7491893" y="1051697"/>
            <a:ext cx="6431515" cy="294953"/>
          </a:xfrm>
          <a:prstGeom prst="rect">
            <a:avLst/>
          </a:prstGeom>
        </p:spPr>
        <p:txBody>
          <a:bodyPr wrap="square" lIns="0" tIns="0" rIns="0" bIns="0" rtlCol="0" anchor="t">
            <a:spAutoFit/>
          </a:bodyPr>
          <a:lstStyle/>
          <a:p>
            <a:pPr defTabSz="609585">
              <a:lnSpc>
                <a:spcPts val="2280"/>
              </a:lnSpc>
            </a:pPr>
            <a:r>
              <a:rPr lang="en-US" sz="2400" dirty="0">
                <a:solidFill>
                  <a:srgbClr val="FFFFFF"/>
                </a:solidFill>
                <a:latin typeface="Helvetica Now Bold"/>
              </a:rPr>
              <a:t> </a:t>
            </a:r>
          </a:p>
        </p:txBody>
      </p:sp>
      <p:sp>
        <p:nvSpPr>
          <p:cNvPr id="29" name="TextBox 29"/>
          <p:cNvSpPr txBox="1"/>
          <p:nvPr/>
        </p:nvSpPr>
        <p:spPr>
          <a:xfrm>
            <a:off x="8654767" y="2401104"/>
            <a:ext cx="2046661" cy="205184"/>
          </a:xfrm>
          <a:prstGeom prst="rect">
            <a:avLst/>
          </a:prstGeom>
        </p:spPr>
        <p:txBody>
          <a:bodyPr lIns="0" tIns="0" rIns="0" bIns="0" rtlCol="0" anchor="t">
            <a:spAutoFit/>
          </a:bodyPr>
          <a:lstStyle/>
          <a:p>
            <a:pPr algn="ctr" defTabSz="609585">
              <a:lnSpc>
                <a:spcPts val="1552"/>
              </a:lnSpc>
            </a:pPr>
            <a:r>
              <a:rPr lang="en-US" sz="1600" dirty="0" err="1">
                <a:solidFill>
                  <a:srgbClr val="000000"/>
                </a:solidFill>
                <a:latin typeface="Helvetica Neue"/>
              </a:rPr>
              <a:t>Asukasta</a:t>
            </a:r>
            <a:r>
              <a:rPr lang="en-US" sz="1600" dirty="0">
                <a:solidFill>
                  <a:srgbClr val="000000"/>
                </a:solidFill>
                <a:latin typeface="Helvetica Neue"/>
              </a:rPr>
              <a:t> </a:t>
            </a:r>
            <a:r>
              <a:rPr lang="en-US" sz="1600" dirty="0">
                <a:solidFill>
                  <a:prstClr val="black"/>
                </a:solidFill>
                <a:latin typeface="Helvetica Neue"/>
              </a:rPr>
              <a:t> </a:t>
            </a:r>
            <a:endParaRPr lang="en-US" sz="1600" dirty="0">
              <a:solidFill>
                <a:srgbClr val="000000"/>
              </a:solidFill>
              <a:latin typeface="Helvetica Neue"/>
            </a:endParaRPr>
          </a:p>
        </p:txBody>
      </p:sp>
      <p:sp>
        <p:nvSpPr>
          <p:cNvPr id="30" name="TextBox 30"/>
          <p:cNvSpPr txBox="1"/>
          <p:nvPr/>
        </p:nvSpPr>
        <p:spPr>
          <a:xfrm>
            <a:off x="8831368" y="1856274"/>
            <a:ext cx="2003441" cy="432491"/>
          </a:xfrm>
          <a:prstGeom prst="rect">
            <a:avLst/>
          </a:prstGeom>
        </p:spPr>
        <p:txBody>
          <a:bodyPr lIns="0" tIns="0" rIns="0" bIns="0" rtlCol="0" anchor="t">
            <a:spAutoFit/>
          </a:bodyPr>
          <a:lstStyle/>
          <a:p>
            <a:pPr defTabSz="609585">
              <a:lnSpc>
                <a:spcPts val="3676"/>
              </a:lnSpc>
            </a:pPr>
            <a:r>
              <a:rPr lang="en-US" sz="2625" b="1" dirty="0">
                <a:solidFill>
                  <a:srgbClr val="141414"/>
                </a:solidFill>
                <a:latin typeface="Helvetica Neue"/>
              </a:rPr>
              <a:t>310 000</a:t>
            </a:r>
          </a:p>
        </p:txBody>
      </p:sp>
      <p:sp>
        <p:nvSpPr>
          <p:cNvPr id="31" name="TextBox 31"/>
          <p:cNvSpPr txBox="1"/>
          <p:nvPr/>
        </p:nvSpPr>
        <p:spPr>
          <a:xfrm>
            <a:off x="8506821" y="3606793"/>
            <a:ext cx="2046661" cy="205184"/>
          </a:xfrm>
          <a:prstGeom prst="rect">
            <a:avLst/>
          </a:prstGeom>
        </p:spPr>
        <p:txBody>
          <a:bodyPr lIns="0" tIns="0" rIns="0" bIns="0" rtlCol="0" anchor="t">
            <a:spAutoFit/>
          </a:bodyPr>
          <a:lstStyle/>
          <a:p>
            <a:pPr algn="ctr" defTabSz="609585">
              <a:lnSpc>
                <a:spcPts val="1552"/>
              </a:lnSpc>
            </a:pPr>
            <a:r>
              <a:rPr lang="en-US" sz="1600" dirty="0" err="1">
                <a:solidFill>
                  <a:srgbClr val="000000"/>
                </a:solidFill>
                <a:latin typeface="Helvetica Now Bold"/>
              </a:rPr>
              <a:t>Yritystä</a:t>
            </a:r>
            <a:r>
              <a:rPr lang="en-US" sz="1600" dirty="0">
                <a:solidFill>
                  <a:srgbClr val="000000"/>
                </a:solidFill>
                <a:latin typeface="Helvetica Now Bold"/>
              </a:rPr>
              <a:t>  </a:t>
            </a:r>
          </a:p>
        </p:txBody>
      </p:sp>
      <p:sp>
        <p:nvSpPr>
          <p:cNvPr id="32" name="TextBox 32"/>
          <p:cNvSpPr txBox="1"/>
          <p:nvPr/>
        </p:nvSpPr>
        <p:spPr>
          <a:xfrm>
            <a:off x="8831368" y="3084718"/>
            <a:ext cx="2003441" cy="432491"/>
          </a:xfrm>
          <a:prstGeom prst="rect">
            <a:avLst/>
          </a:prstGeom>
        </p:spPr>
        <p:txBody>
          <a:bodyPr lIns="0" tIns="0" rIns="0" bIns="0" rtlCol="0" anchor="t">
            <a:spAutoFit/>
          </a:bodyPr>
          <a:lstStyle/>
          <a:p>
            <a:pPr defTabSz="609585">
              <a:lnSpc>
                <a:spcPts val="3676"/>
              </a:lnSpc>
            </a:pPr>
            <a:r>
              <a:rPr lang="en-US" sz="2625" b="1" dirty="0">
                <a:solidFill>
                  <a:srgbClr val="141414"/>
                </a:solidFill>
                <a:latin typeface="Helvetica Neue"/>
              </a:rPr>
              <a:t>+24 400</a:t>
            </a:r>
          </a:p>
        </p:txBody>
      </p:sp>
      <p:sp>
        <p:nvSpPr>
          <p:cNvPr id="33" name="TextBox 33"/>
          <p:cNvSpPr txBox="1"/>
          <p:nvPr/>
        </p:nvSpPr>
        <p:spPr>
          <a:xfrm>
            <a:off x="8695211" y="4823198"/>
            <a:ext cx="2046661" cy="205184"/>
          </a:xfrm>
          <a:prstGeom prst="rect">
            <a:avLst/>
          </a:prstGeom>
        </p:spPr>
        <p:txBody>
          <a:bodyPr lIns="0" tIns="0" rIns="0" bIns="0" rtlCol="0" anchor="t">
            <a:spAutoFit/>
          </a:bodyPr>
          <a:lstStyle/>
          <a:p>
            <a:pPr algn="ctr" defTabSz="609585">
              <a:lnSpc>
                <a:spcPts val="1552"/>
              </a:lnSpc>
            </a:pPr>
            <a:r>
              <a:rPr lang="en-US" sz="1600" dirty="0" err="1">
                <a:solidFill>
                  <a:srgbClr val="000000"/>
                </a:solidFill>
                <a:latin typeface="Helvetica Now Bold"/>
              </a:rPr>
              <a:t>Opiskelijaa</a:t>
            </a:r>
            <a:r>
              <a:rPr lang="en-US" sz="1600" dirty="0">
                <a:solidFill>
                  <a:srgbClr val="000000"/>
                </a:solidFill>
                <a:latin typeface="Helvetica Now Bold"/>
              </a:rPr>
              <a:t>  </a:t>
            </a:r>
          </a:p>
        </p:txBody>
      </p:sp>
      <p:sp>
        <p:nvSpPr>
          <p:cNvPr id="34" name="TextBox 34"/>
          <p:cNvSpPr txBox="1"/>
          <p:nvPr/>
        </p:nvSpPr>
        <p:spPr>
          <a:xfrm>
            <a:off x="8831368" y="4313162"/>
            <a:ext cx="2003441" cy="432491"/>
          </a:xfrm>
          <a:prstGeom prst="rect">
            <a:avLst/>
          </a:prstGeom>
        </p:spPr>
        <p:txBody>
          <a:bodyPr lIns="0" tIns="0" rIns="0" bIns="0" rtlCol="0" anchor="t">
            <a:spAutoFit/>
          </a:bodyPr>
          <a:lstStyle/>
          <a:p>
            <a:pPr defTabSz="609585">
              <a:lnSpc>
                <a:spcPts val="3676"/>
              </a:lnSpc>
            </a:pPr>
            <a:r>
              <a:rPr lang="en-US" sz="2625" b="1" dirty="0">
                <a:solidFill>
                  <a:srgbClr val="141414"/>
                </a:solidFill>
                <a:latin typeface="Helvetica Neue"/>
              </a:rPr>
              <a:t>51 000</a:t>
            </a:r>
          </a:p>
        </p:txBody>
      </p:sp>
      <p:sp>
        <p:nvSpPr>
          <p:cNvPr id="35" name="TextBox 35"/>
          <p:cNvSpPr txBox="1"/>
          <p:nvPr/>
        </p:nvSpPr>
        <p:spPr>
          <a:xfrm>
            <a:off x="8613350" y="6062874"/>
            <a:ext cx="2380033" cy="205184"/>
          </a:xfrm>
          <a:prstGeom prst="rect">
            <a:avLst/>
          </a:prstGeom>
        </p:spPr>
        <p:txBody>
          <a:bodyPr wrap="square" lIns="0" tIns="0" rIns="0" bIns="0" rtlCol="0" anchor="t">
            <a:spAutoFit/>
          </a:bodyPr>
          <a:lstStyle/>
          <a:p>
            <a:pPr algn="ctr" defTabSz="609585">
              <a:lnSpc>
                <a:spcPts val="1552"/>
              </a:lnSpc>
            </a:pPr>
            <a:r>
              <a:rPr lang="en-US" sz="1633" dirty="0" err="1">
                <a:solidFill>
                  <a:srgbClr val="000000"/>
                </a:solidFill>
                <a:latin typeface="Helvetica Now Bold"/>
              </a:rPr>
              <a:t>Työpaikkaa</a:t>
            </a:r>
            <a:r>
              <a:rPr lang="en-US" sz="1633" dirty="0">
                <a:solidFill>
                  <a:srgbClr val="000000"/>
                </a:solidFill>
                <a:latin typeface="Helvetica Now Bold"/>
              </a:rPr>
              <a:t>  </a:t>
            </a:r>
          </a:p>
        </p:txBody>
      </p:sp>
      <p:sp>
        <p:nvSpPr>
          <p:cNvPr id="36" name="TextBox 36"/>
          <p:cNvSpPr txBox="1"/>
          <p:nvPr/>
        </p:nvSpPr>
        <p:spPr>
          <a:xfrm>
            <a:off x="8831368" y="5540799"/>
            <a:ext cx="2003441" cy="432491"/>
          </a:xfrm>
          <a:prstGeom prst="rect">
            <a:avLst/>
          </a:prstGeom>
        </p:spPr>
        <p:txBody>
          <a:bodyPr lIns="0" tIns="0" rIns="0" bIns="0" rtlCol="0" anchor="t">
            <a:spAutoFit/>
          </a:bodyPr>
          <a:lstStyle/>
          <a:p>
            <a:pPr defTabSz="609585">
              <a:lnSpc>
                <a:spcPts val="3676"/>
              </a:lnSpc>
            </a:pPr>
            <a:r>
              <a:rPr lang="en-US" sz="2625" b="1" dirty="0">
                <a:solidFill>
                  <a:srgbClr val="141414"/>
                </a:solidFill>
                <a:latin typeface="Helvetica Neue"/>
              </a:rPr>
              <a:t>144 000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E56B1"/>
        </a:solidFill>
        <a:effectLst/>
      </p:bgPr>
    </p:bg>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5EAAD520-76B1-1367-D3E7-BD734A1FCCDD}"/>
              </a:ext>
            </a:extLst>
          </p:cNvPr>
          <p:cNvSpPr/>
          <p:nvPr/>
        </p:nvSpPr>
        <p:spPr>
          <a:xfrm>
            <a:off x="5105772" y="3576389"/>
            <a:ext cx="2520000" cy="2520000"/>
          </a:xfrm>
          <a:prstGeom prst="roundRect">
            <a:avLst>
              <a:gd name="adj" fmla="val 27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44000" rIns="121920" bIns="6096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Lisää</a:t>
            </a:r>
            <a:r>
              <a:rPr kumimoji="0" lang="en-US" sz="1867" b="1"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korkeakoulu-opiskelijoita</a:t>
            </a:r>
            <a:endParaRPr kumimoji="0" lang="en-US" sz="1867" b="1"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a:ln>
                <a:noFill/>
              </a:ln>
              <a:solidFill>
                <a:prstClr val="white"/>
              </a:solidFill>
              <a:effectLst/>
              <a:uLnTx/>
              <a:uFillTx/>
              <a:latin typeface="Arial"/>
              <a:ea typeface="+mn-ea"/>
              <a:cs typeface="Arial"/>
            </a:endParaRPr>
          </a:p>
        </p:txBody>
      </p:sp>
      <p:sp>
        <p:nvSpPr>
          <p:cNvPr id="3" name="Sisällön paikkamerkki 2">
            <a:extLst>
              <a:ext uri="{FF2B5EF4-FFF2-40B4-BE49-F238E27FC236}">
                <a16:creationId xmlns:a16="http://schemas.microsoft.com/office/drawing/2014/main" id="{0241FA12-C040-03E2-514C-D32CD8354A08}"/>
              </a:ext>
            </a:extLst>
          </p:cNvPr>
          <p:cNvSpPr txBox="1">
            <a:spLocks/>
          </p:cNvSpPr>
          <p:nvPr/>
        </p:nvSpPr>
        <p:spPr>
          <a:xfrm>
            <a:off x="527247" y="739048"/>
            <a:ext cx="4374855" cy="2592095"/>
          </a:xfrm>
          <a:prstGeom prst="roundRect">
            <a:avLst>
              <a:gd name="adj" fmla="val 7192"/>
            </a:avLst>
          </a:prstGeom>
          <a:noFill/>
          <a:ln>
            <a:noFill/>
          </a:ln>
        </p:spPr>
        <p:txBody>
          <a:bodyPr wrap="square" lIns="121920" tIns="60960" rIns="121920" bIns="6096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ts val="3733"/>
              </a:lnSpc>
              <a:spcBef>
                <a:spcPts val="1333"/>
              </a:spcBef>
              <a:spcAft>
                <a:spcPts val="0"/>
              </a:spcAft>
              <a:buClrTx/>
              <a:buSzTx/>
              <a:buFont typeface="Arial" panose="020B0604020202020204" pitchFamily="34" charset="0"/>
              <a:buNone/>
              <a:tabLst/>
              <a:defRPr/>
            </a:pPr>
            <a:r>
              <a:rPr kumimoji="0" lang="fi-FI" sz="3733" b="1" i="0" u="none" strike="noStrike" kern="1200" cap="none" spc="0" normalizeH="0" baseline="0" noProof="0" dirty="0">
                <a:ln>
                  <a:noFill/>
                </a:ln>
                <a:solidFill>
                  <a:prstClr val="white"/>
                </a:solidFill>
                <a:effectLst/>
                <a:uLnTx/>
                <a:uFillTx/>
                <a:latin typeface="Arial"/>
                <a:ea typeface="+mn-ea"/>
                <a:cs typeface="Arial"/>
              </a:rPr>
              <a:t>Turun seutu on päässyt hyvälle kasvu-uralle viiden viime vuoden aikana</a:t>
            </a:r>
          </a:p>
        </p:txBody>
      </p:sp>
      <p:sp>
        <p:nvSpPr>
          <p:cNvPr id="4" name="TextBox 30">
            <a:extLst>
              <a:ext uri="{FF2B5EF4-FFF2-40B4-BE49-F238E27FC236}">
                <a16:creationId xmlns:a16="http://schemas.microsoft.com/office/drawing/2014/main" id="{8E518CD3-70FF-CF23-1DD1-AB7F8AFAA3D9}"/>
              </a:ext>
            </a:extLst>
          </p:cNvPr>
          <p:cNvSpPr txBox="1"/>
          <p:nvPr/>
        </p:nvSpPr>
        <p:spPr>
          <a:xfrm>
            <a:off x="4955215" y="5414723"/>
            <a:ext cx="2785532" cy="474489"/>
          </a:xfrm>
          <a:prstGeom prst="rect">
            <a:avLst/>
          </a:prstGeom>
        </p:spPr>
        <p:txBody>
          <a:bodyPr wrap="square" lIns="0" tIns="0" rIns="0" bIns="0" rtlCol="0" anchor="t">
            <a:spAutoFit/>
          </a:bodyPr>
          <a:lstStyle/>
          <a:p>
            <a:pPr marL="0" marR="0" lvl="0" indent="0" algn="ctr" defTabSz="609570" rtl="0" eaLnBrk="1" fontAlgn="auto" latinLnBrk="0" hangingPunct="1">
              <a:lnSpc>
                <a:spcPts val="3676"/>
              </a:lnSpc>
              <a:spcBef>
                <a:spcPts val="0"/>
              </a:spcBef>
              <a:spcAft>
                <a:spcPts val="0"/>
              </a:spcAft>
              <a:buClrTx/>
              <a:buSzTx/>
              <a:buFontTx/>
              <a:buNone/>
              <a:tabLst/>
              <a:defRPr/>
            </a:pPr>
            <a:r>
              <a:rPr kumimoji="0" lang="en-US" sz="3733" b="1" i="0" u="none" strike="noStrike" kern="1200" cap="none" spc="0" normalizeH="0" baseline="0" noProof="0">
                <a:ln>
                  <a:noFill/>
                </a:ln>
                <a:solidFill>
                  <a:srgbClr val="222435"/>
                </a:solidFill>
                <a:effectLst/>
                <a:uLnTx/>
                <a:uFillTx/>
                <a:latin typeface="Arial"/>
                <a:ea typeface="+mn-ea"/>
                <a:cs typeface="+mn-cs"/>
              </a:rPr>
              <a:t>+2 745</a:t>
            </a:r>
          </a:p>
        </p:txBody>
      </p:sp>
      <p:grpSp>
        <p:nvGrpSpPr>
          <p:cNvPr id="5" name="Ryhmä 4">
            <a:extLst>
              <a:ext uri="{FF2B5EF4-FFF2-40B4-BE49-F238E27FC236}">
                <a16:creationId xmlns:a16="http://schemas.microsoft.com/office/drawing/2014/main" id="{F4AB158D-1F5B-6300-B9C8-0B1C38012D14}"/>
              </a:ext>
            </a:extLst>
          </p:cNvPr>
          <p:cNvGrpSpPr/>
          <p:nvPr/>
        </p:nvGrpSpPr>
        <p:grpSpPr>
          <a:xfrm>
            <a:off x="2150467" y="3576389"/>
            <a:ext cx="2785532" cy="2520000"/>
            <a:chOff x="4648331" y="2005042"/>
            <a:chExt cx="2089149" cy="1890000"/>
          </a:xfrm>
        </p:grpSpPr>
        <p:sp>
          <p:nvSpPr>
            <p:cNvPr id="6" name="Rectangle 5">
              <a:extLst>
                <a:ext uri="{FF2B5EF4-FFF2-40B4-BE49-F238E27FC236}">
                  <a16:creationId xmlns:a16="http://schemas.microsoft.com/office/drawing/2014/main" id="{10226E85-164C-C223-795C-F970755C172E}"/>
                </a:ext>
              </a:extLst>
            </p:cNvPr>
            <p:cNvSpPr/>
            <p:nvPr/>
          </p:nvSpPr>
          <p:spPr>
            <a:xfrm>
              <a:off x="4766140" y="2005042"/>
              <a:ext cx="1890000" cy="1890000"/>
            </a:xfrm>
            <a:prstGeom prst="roundRect">
              <a:avLst>
                <a:gd name="adj" fmla="val 38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44000" rIns="121920" bIns="6096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Lisää</a:t>
              </a:r>
              <a:r>
                <a:rPr kumimoji="0" lang="en-US" sz="1867" b="1"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yrityksiä</a:t>
              </a:r>
              <a:endParaRPr kumimoji="0" lang="en-US" sz="1867" b="1"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Graphic 15" descr="Euro with solid fill">
              <a:extLst>
                <a:ext uri="{FF2B5EF4-FFF2-40B4-BE49-F238E27FC236}">
                  <a16:creationId xmlns:a16="http://schemas.microsoft.com/office/drawing/2014/main" id="{8EC4923F-EB46-2DE0-82F6-4067D2A843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7891" y="2448107"/>
              <a:ext cx="612000" cy="612000"/>
            </a:xfrm>
            <a:prstGeom prst="rect">
              <a:avLst/>
            </a:prstGeom>
          </p:spPr>
        </p:pic>
        <p:sp>
          <p:nvSpPr>
            <p:cNvPr id="8" name="TextBox 30">
              <a:extLst>
                <a:ext uri="{FF2B5EF4-FFF2-40B4-BE49-F238E27FC236}">
                  <a16:creationId xmlns:a16="http://schemas.microsoft.com/office/drawing/2014/main" id="{9EB663EC-B3B3-C663-7C6A-627B38800311}"/>
                </a:ext>
              </a:extLst>
            </p:cNvPr>
            <p:cNvSpPr txBox="1"/>
            <p:nvPr/>
          </p:nvSpPr>
          <p:spPr>
            <a:xfrm>
              <a:off x="4648331" y="3383792"/>
              <a:ext cx="2089149" cy="355867"/>
            </a:xfrm>
            <a:prstGeom prst="rect">
              <a:avLst/>
            </a:prstGeom>
          </p:spPr>
          <p:txBody>
            <a:bodyPr wrap="square" lIns="0" tIns="0" rIns="0" bIns="0" rtlCol="0" anchor="t">
              <a:spAutoFit/>
            </a:bodyPr>
            <a:lstStyle/>
            <a:p>
              <a:pPr marL="0" marR="0" lvl="0" indent="0" algn="ctr" defTabSz="609570" rtl="0" eaLnBrk="1" fontAlgn="auto" latinLnBrk="0" hangingPunct="1">
                <a:lnSpc>
                  <a:spcPts val="3676"/>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222435"/>
                  </a:solidFill>
                  <a:effectLst/>
                  <a:uLnTx/>
                  <a:uFillTx/>
                  <a:latin typeface="Arial"/>
                  <a:ea typeface="+mn-ea"/>
                  <a:cs typeface="+mn-cs"/>
                </a:rPr>
                <a:t>+4 700</a:t>
              </a:r>
            </a:p>
          </p:txBody>
        </p:sp>
        <p:sp>
          <p:nvSpPr>
            <p:cNvPr id="9" name="Freeform 15">
              <a:extLst>
                <a:ext uri="{FF2B5EF4-FFF2-40B4-BE49-F238E27FC236}">
                  <a16:creationId xmlns:a16="http://schemas.microsoft.com/office/drawing/2014/main" id="{88768BEC-4EEB-BBE3-05AA-F8183297E8EB}"/>
                </a:ext>
              </a:extLst>
            </p:cNvPr>
            <p:cNvSpPr/>
            <p:nvPr/>
          </p:nvSpPr>
          <p:spPr>
            <a:xfrm>
              <a:off x="5345689" y="2547512"/>
              <a:ext cx="730902" cy="761356"/>
            </a:xfrm>
            <a:custGeom>
              <a:avLst/>
              <a:gdLst/>
              <a:ahLst/>
              <a:cxnLst/>
              <a:rect l="l" t="t" r="r" b="b"/>
              <a:pathLst>
                <a:path w="827189" h="861655">
                  <a:moveTo>
                    <a:pt x="0" y="0"/>
                  </a:moveTo>
                  <a:lnTo>
                    <a:pt x="827189" y="0"/>
                  </a:lnTo>
                  <a:lnTo>
                    <a:pt x="827189" y="861655"/>
                  </a:lnTo>
                  <a:lnTo>
                    <a:pt x="0" y="861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Rectangle 35">
            <a:extLst>
              <a:ext uri="{FF2B5EF4-FFF2-40B4-BE49-F238E27FC236}">
                <a16:creationId xmlns:a16="http://schemas.microsoft.com/office/drawing/2014/main" id="{8A4013C8-331E-A020-4F12-0B280BEA9125}"/>
              </a:ext>
            </a:extLst>
          </p:cNvPr>
          <p:cNvSpPr/>
          <p:nvPr/>
        </p:nvSpPr>
        <p:spPr>
          <a:xfrm>
            <a:off x="5090345" y="775096"/>
            <a:ext cx="2520000" cy="2520000"/>
          </a:xfrm>
          <a:prstGeom prst="roundRect">
            <a:avLst>
              <a:gd name="adj" fmla="val 34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44000" rIns="121920" bIns="6096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222435"/>
                </a:solidFill>
                <a:effectLst/>
                <a:uLnTx/>
                <a:uFillTx/>
                <a:latin typeface="Arial"/>
                <a:ea typeface="+mn-ea"/>
                <a:cs typeface="Arial"/>
              </a:rPr>
              <a:t>Lisää</a:t>
            </a:r>
            <a:r>
              <a:rPr kumimoji="0" lang="en-US" sz="1867" b="1" i="0" u="none" strike="noStrike" kern="1200" cap="none" spc="0" normalizeH="0" baseline="0" noProof="0">
                <a:ln>
                  <a:noFill/>
                </a:ln>
                <a:solidFill>
                  <a:srgbClr val="222435"/>
                </a:solidFill>
                <a:effectLst/>
                <a:uLnTx/>
                <a:uFillTx/>
                <a:latin typeface="Arial"/>
                <a:ea typeface="+mn-ea"/>
                <a:cs typeface="Arial"/>
              </a:rPr>
              <a:t> </a:t>
            </a:r>
            <a:r>
              <a:rPr kumimoji="0" lang="en-US" sz="1867" b="1" i="0" u="none" strike="noStrike" kern="1200" cap="none" spc="0" normalizeH="0" baseline="0" noProof="0" err="1">
                <a:ln>
                  <a:noFill/>
                </a:ln>
                <a:solidFill>
                  <a:srgbClr val="222435"/>
                </a:solidFill>
                <a:effectLst/>
                <a:uLnTx/>
                <a:uFillTx/>
                <a:latin typeface="Arial"/>
                <a:ea typeface="+mn-ea"/>
                <a:cs typeface="Arial"/>
              </a:rPr>
              <a:t>asukkaita</a:t>
            </a:r>
            <a:endParaRPr kumimoji="0" lang="en-US" sz="1867" b="0" i="0" u="none" strike="noStrike" kern="1200" cap="none" spc="0" normalizeH="0" baseline="0" noProof="0">
              <a:ln>
                <a:noFill/>
              </a:ln>
              <a:solidFill>
                <a:srgbClr val="222435"/>
              </a:solidFill>
              <a:effectLst/>
              <a:uLnTx/>
              <a:uFillTx/>
              <a:latin typeface="Arial"/>
              <a:ea typeface="+mn-ea"/>
              <a:cs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TextBox 30">
            <a:extLst>
              <a:ext uri="{FF2B5EF4-FFF2-40B4-BE49-F238E27FC236}">
                <a16:creationId xmlns:a16="http://schemas.microsoft.com/office/drawing/2014/main" id="{3C691AB5-11FE-2461-DE2C-087951915428}"/>
              </a:ext>
            </a:extLst>
          </p:cNvPr>
          <p:cNvSpPr txBox="1"/>
          <p:nvPr/>
        </p:nvSpPr>
        <p:spPr>
          <a:xfrm>
            <a:off x="4882826" y="2613430"/>
            <a:ext cx="2785532" cy="474489"/>
          </a:xfrm>
          <a:prstGeom prst="rect">
            <a:avLst/>
          </a:prstGeom>
        </p:spPr>
        <p:txBody>
          <a:bodyPr wrap="square" lIns="0" tIns="0" rIns="0" bIns="0" rtlCol="0" anchor="t">
            <a:spAutoFit/>
          </a:bodyPr>
          <a:lstStyle/>
          <a:p>
            <a:pPr marL="0" marR="0" lvl="0" indent="0" algn="ctr" defTabSz="609570" rtl="0" eaLnBrk="1" fontAlgn="auto" latinLnBrk="0" hangingPunct="1">
              <a:lnSpc>
                <a:spcPts val="3676"/>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222435"/>
                </a:solidFill>
                <a:effectLst/>
                <a:uLnTx/>
                <a:uFillTx/>
                <a:latin typeface="Arial"/>
                <a:ea typeface="+mn-ea"/>
                <a:cs typeface="+mn-cs"/>
              </a:rPr>
              <a:t>+16 432</a:t>
            </a:r>
          </a:p>
        </p:txBody>
      </p:sp>
      <p:sp>
        <p:nvSpPr>
          <p:cNvPr id="47" name="Freeform 20">
            <a:extLst>
              <a:ext uri="{FF2B5EF4-FFF2-40B4-BE49-F238E27FC236}">
                <a16:creationId xmlns:a16="http://schemas.microsoft.com/office/drawing/2014/main" id="{30197548-549E-A4D4-686B-4DE239750362}"/>
              </a:ext>
            </a:extLst>
          </p:cNvPr>
          <p:cNvSpPr/>
          <p:nvPr/>
        </p:nvSpPr>
        <p:spPr>
          <a:xfrm>
            <a:off x="5651836" y="1435719"/>
            <a:ext cx="1397019" cy="991883"/>
          </a:xfrm>
          <a:custGeom>
            <a:avLst/>
            <a:gdLst/>
            <a:ahLst/>
            <a:cxnLst/>
            <a:rect l="l" t="t" r="r" b="b"/>
            <a:pathLst>
              <a:path w="1237947" h="878942">
                <a:moveTo>
                  <a:pt x="0" y="0"/>
                </a:moveTo>
                <a:lnTo>
                  <a:pt x="1237947" y="0"/>
                </a:lnTo>
                <a:lnTo>
                  <a:pt x="1237947" y="878942"/>
                </a:lnTo>
                <a:lnTo>
                  <a:pt x="0" y="878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21">
            <a:extLst>
              <a:ext uri="{FF2B5EF4-FFF2-40B4-BE49-F238E27FC236}">
                <a16:creationId xmlns:a16="http://schemas.microsoft.com/office/drawing/2014/main" id="{5709BA74-748C-CDD5-8B17-304F0AAEEA92}"/>
              </a:ext>
            </a:extLst>
          </p:cNvPr>
          <p:cNvSpPr/>
          <p:nvPr/>
        </p:nvSpPr>
        <p:spPr>
          <a:xfrm>
            <a:off x="5910602" y="4378691"/>
            <a:ext cx="898157" cy="923555"/>
          </a:xfrm>
          <a:custGeom>
            <a:avLst/>
            <a:gdLst/>
            <a:ahLst/>
            <a:cxnLst/>
            <a:rect l="l" t="t" r="r" b="b"/>
            <a:pathLst>
              <a:path w="1013174" h="1041824">
                <a:moveTo>
                  <a:pt x="0" y="0"/>
                </a:moveTo>
                <a:lnTo>
                  <a:pt x="1013174" y="0"/>
                </a:lnTo>
                <a:lnTo>
                  <a:pt x="1013174" y="1041825"/>
                </a:lnTo>
                <a:lnTo>
                  <a:pt x="0" y="10418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Rectangle 16">
            <a:extLst>
              <a:ext uri="{FF2B5EF4-FFF2-40B4-BE49-F238E27FC236}">
                <a16:creationId xmlns:a16="http://schemas.microsoft.com/office/drawing/2014/main" id="{0DC1537E-1C33-0C14-B96D-BC6C1F90DD61}"/>
              </a:ext>
            </a:extLst>
          </p:cNvPr>
          <p:cNvSpPr/>
          <p:nvPr/>
        </p:nvSpPr>
        <p:spPr>
          <a:xfrm>
            <a:off x="7894164" y="775096"/>
            <a:ext cx="2520000" cy="2520000"/>
          </a:xfrm>
          <a:prstGeom prst="roundRect">
            <a:avLst>
              <a:gd name="adj" fmla="val 38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44000" rIns="121920" bIns="6096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Lisää</a:t>
            </a:r>
            <a:r>
              <a:rPr kumimoji="0" lang="en-US" sz="1867" b="1"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err="1">
                <a:ln>
                  <a:noFill/>
                </a:ln>
                <a:solidFill>
                  <a:srgbClr val="222435"/>
                </a:solidFill>
                <a:effectLst/>
                <a:uLnTx/>
                <a:uFillTx/>
                <a:latin typeface="Arial" panose="020B0604020202020204" pitchFamily="34" charset="0"/>
                <a:ea typeface="+mn-ea"/>
                <a:cs typeface="Arial" panose="020B0604020202020204" pitchFamily="34" charset="0"/>
              </a:rPr>
              <a:t>työpaikkoja</a:t>
            </a:r>
            <a:endParaRPr kumimoji="0" lang="en-US" sz="1867" b="0" i="0" u="none" strike="noStrike" kern="1200" cap="none" spc="0" normalizeH="0" baseline="0" noProof="0">
              <a:ln>
                <a:noFill/>
              </a:ln>
              <a:solidFill>
                <a:srgbClr val="222435"/>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a:ln>
                <a:noFill/>
              </a:ln>
              <a:solidFill>
                <a:prstClr val="white"/>
              </a:solidFill>
              <a:effectLst/>
              <a:uLnTx/>
              <a:uFillTx/>
              <a:latin typeface="Arial"/>
              <a:ea typeface="+mn-ea"/>
              <a:cs typeface="Arial"/>
            </a:endParaRPr>
          </a:p>
        </p:txBody>
      </p:sp>
      <p:sp>
        <p:nvSpPr>
          <p:cNvPr id="51" name="TextBox 30">
            <a:extLst>
              <a:ext uri="{FF2B5EF4-FFF2-40B4-BE49-F238E27FC236}">
                <a16:creationId xmlns:a16="http://schemas.microsoft.com/office/drawing/2014/main" id="{CF1A5CBA-7D61-11D6-304D-B4EE8639E631}"/>
              </a:ext>
            </a:extLst>
          </p:cNvPr>
          <p:cNvSpPr txBox="1"/>
          <p:nvPr/>
        </p:nvSpPr>
        <p:spPr>
          <a:xfrm>
            <a:off x="7710749" y="2613430"/>
            <a:ext cx="2785532" cy="474489"/>
          </a:xfrm>
          <a:prstGeom prst="rect">
            <a:avLst/>
          </a:prstGeom>
        </p:spPr>
        <p:txBody>
          <a:bodyPr wrap="square" lIns="0" tIns="0" rIns="0" bIns="0" rtlCol="0" anchor="t">
            <a:spAutoFit/>
          </a:bodyPr>
          <a:lstStyle/>
          <a:p>
            <a:pPr marL="0" marR="0" lvl="0" indent="0" algn="ctr" defTabSz="609570" rtl="0" eaLnBrk="1" fontAlgn="auto" latinLnBrk="0" hangingPunct="1">
              <a:lnSpc>
                <a:spcPts val="3676"/>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222435"/>
                </a:solidFill>
                <a:effectLst/>
                <a:uLnTx/>
                <a:uFillTx/>
                <a:latin typeface="Arial"/>
                <a:ea typeface="+mn-ea"/>
                <a:cs typeface="+mn-cs"/>
              </a:rPr>
              <a:t>+6 100</a:t>
            </a:r>
          </a:p>
        </p:txBody>
      </p:sp>
      <p:sp>
        <p:nvSpPr>
          <p:cNvPr id="52" name="Freeform 26">
            <a:extLst>
              <a:ext uri="{FF2B5EF4-FFF2-40B4-BE49-F238E27FC236}">
                <a16:creationId xmlns:a16="http://schemas.microsoft.com/office/drawing/2014/main" id="{3B901143-EC87-0F89-577A-66E73B9EF0E8}"/>
              </a:ext>
            </a:extLst>
          </p:cNvPr>
          <p:cNvSpPr/>
          <p:nvPr/>
        </p:nvSpPr>
        <p:spPr>
          <a:xfrm>
            <a:off x="8684754" y="1498390"/>
            <a:ext cx="929212" cy="929212"/>
          </a:xfrm>
          <a:custGeom>
            <a:avLst/>
            <a:gdLst/>
            <a:ahLst/>
            <a:cxnLst/>
            <a:rect l="l" t="t" r="r" b="b"/>
            <a:pathLst>
              <a:path w="1081804" h="1081804">
                <a:moveTo>
                  <a:pt x="0" y="0"/>
                </a:moveTo>
                <a:lnTo>
                  <a:pt x="1081804" y="0"/>
                </a:lnTo>
                <a:lnTo>
                  <a:pt x="1081804" y="1081805"/>
                </a:lnTo>
                <a:lnTo>
                  <a:pt x="0" y="108180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w="12700">
            <a:noFill/>
          </a:ln>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33">
            <a:extLst>
              <a:ext uri="{FF2B5EF4-FFF2-40B4-BE49-F238E27FC236}">
                <a16:creationId xmlns:a16="http://schemas.microsoft.com/office/drawing/2014/main" id="{30FB9E68-E798-9AE1-FD47-6D606964DB5B}"/>
              </a:ext>
            </a:extLst>
          </p:cNvPr>
          <p:cNvSpPr/>
          <p:nvPr/>
        </p:nvSpPr>
        <p:spPr>
          <a:xfrm>
            <a:off x="7903999" y="3576389"/>
            <a:ext cx="2520000" cy="2520000"/>
          </a:xfrm>
          <a:prstGeom prst="roundRect">
            <a:avLst>
              <a:gd name="adj" fmla="val 273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44000" rIns="121920" bIns="60960"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err="1">
                <a:ln>
                  <a:noFill/>
                </a:ln>
                <a:solidFill>
                  <a:srgbClr val="222435"/>
                </a:solidFill>
                <a:effectLst/>
                <a:uLnTx/>
                <a:uFillTx/>
                <a:latin typeface="Arial" panose="020B0604020202020204" pitchFamily="34" charset="0"/>
                <a:ea typeface="+mn-ea"/>
                <a:cs typeface="Arial" panose="020B0604020202020204" pitchFamily="34" charset="0"/>
              </a:rPr>
              <a:t>Lisää</a:t>
            </a:r>
            <a:r>
              <a:rPr kumimoji="0" lang="en-US" sz="1867" b="1" i="0" u="none" strike="noStrike" kern="1200" cap="none" spc="0" normalizeH="0" baseline="0" noProof="0" dirty="0">
                <a:ln>
                  <a:noFill/>
                </a:ln>
                <a:solidFill>
                  <a:srgbClr val="222435"/>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err="1">
                <a:ln>
                  <a:noFill/>
                </a:ln>
                <a:solidFill>
                  <a:srgbClr val="222435"/>
                </a:solidFill>
                <a:effectLst/>
                <a:uLnTx/>
                <a:uFillTx/>
                <a:latin typeface="Arial" panose="020B0604020202020204" pitchFamily="34" charset="0"/>
                <a:ea typeface="+mn-ea"/>
                <a:cs typeface="Arial" panose="020B0604020202020204" pitchFamily="34" charset="0"/>
              </a:rPr>
              <a:t>yöpymisiä</a:t>
            </a:r>
            <a:r>
              <a:rPr kumimoji="0" lang="en-US" sz="1867" b="1" i="0" u="none" strike="noStrike" kern="1200" cap="none" spc="0" normalizeH="0" baseline="0" noProof="0" dirty="0">
                <a:ln>
                  <a:noFill/>
                </a:ln>
                <a:solidFill>
                  <a:srgbClr val="222435"/>
                </a:solidFill>
                <a:effectLst/>
                <a:uLnTx/>
                <a:uFillTx/>
                <a:latin typeface="Arial" panose="020B0604020202020204" pitchFamily="34" charset="0"/>
                <a:ea typeface="+mn-ea"/>
                <a:cs typeface="Arial" panose="020B0604020202020204" pitchFamily="34" charset="0"/>
              </a:rPr>
              <a:t> (Turku)</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2029" marR="0" lvl="0" indent="-182029"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67" b="0" i="0" u="none" strike="noStrike" kern="1200" cap="none" spc="0" normalizeH="0" baseline="0" noProof="0" dirty="0">
              <a:ln>
                <a:noFill/>
              </a:ln>
              <a:solidFill>
                <a:prstClr val="white"/>
              </a:solidFill>
              <a:effectLst/>
              <a:uLnTx/>
              <a:uFillTx/>
              <a:latin typeface="Arial"/>
              <a:ea typeface="+mn-ea"/>
              <a:cs typeface="Arial"/>
            </a:endParaRPr>
          </a:p>
        </p:txBody>
      </p:sp>
      <p:sp>
        <p:nvSpPr>
          <p:cNvPr id="13" name="TextBox 30">
            <a:extLst>
              <a:ext uri="{FF2B5EF4-FFF2-40B4-BE49-F238E27FC236}">
                <a16:creationId xmlns:a16="http://schemas.microsoft.com/office/drawing/2014/main" id="{925525D1-B735-1828-2B80-433470B91EDA}"/>
              </a:ext>
            </a:extLst>
          </p:cNvPr>
          <p:cNvSpPr txBox="1"/>
          <p:nvPr/>
        </p:nvSpPr>
        <p:spPr>
          <a:xfrm>
            <a:off x="7753442" y="5414723"/>
            <a:ext cx="2785532" cy="474489"/>
          </a:xfrm>
          <a:prstGeom prst="rect">
            <a:avLst/>
          </a:prstGeom>
        </p:spPr>
        <p:txBody>
          <a:bodyPr wrap="square" lIns="0" tIns="0" rIns="0" bIns="0" rtlCol="0" anchor="t">
            <a:spAutoFit/>
          </a:bodyPr>
          <a:lstStyle/>
          <a:p>
            <a:pPr marL="0" marR="0" lvl="0" indent="0" algn="ctr" defTabSz="609570" rtl="0" eaLnBrk="1" fontAlgn="auto" latinLnBrk="0" hangingPunct="1">
              <a:lnSpc>
                <a:spcPts val="3676"/>
              </a:lnSpc>
              <a:spcBef>
                <a:spcPts val="0"/>
              </a:spcBef>
              <a:spcAft>
                <a:spcPts val="0"/>
              </a:spcAft>
              <a:buClrTx/>
              <a:buSzTx/>
              <a:buFontTx/>
              <a:buNone/>
              <a:tabLst/>
              <a:defRPr/>
            </a:pPr>
            <a:r>
              <a:rPr kumimoji="0" lang="en-US" sz="3733" b="1" i="0" u="none" strike="noStrike" kern="1200" cap="none" spc="0" normalizeH="0" baseline="0" noProof="0">
                <a:ln>
                  <a:noFill/>
                </a:ln>
                <a:solidFill>
                  <a:srgbClr val="222435"/>
                </a:solidFill>
                <a:effectLst/>
                <a:uLnTx/>
                <a:uFillTx/>
                <a:latin typeface="Arial"/>
                <a:ea typeface="+mn-ea"/>
                <a:cs typeface="+mn-cs"/>
              </a:rPr>
              <a:t>+237 000</a:t>
            </a:r>
          </a:p>
        </p:txBody>
      </p:sp>
      <p:pic>
        <p:nvPicPr>
          <p:cNvPr id="15" name="Kuva 14" descr="Nukkuminen ääriviiva">
            <a:extLst>
              <a:ext uri="{FF2B5EF4-FFF2-40B4-BE49-F238E27FC236}">
                <a16:creationId xmlns:a16="http://schemas.microsoft.com/office/drawing/2014/main" id="{58B7456E-165E-0635-84EC-6CA76E701B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96376" y="4195301"/>
            <a:ext cx="1296000" cy="1296000"/>
          </a:xfrm>
          <a:prstGeom prst="rect">
            <a:avLst/>
          </a:prstGeom>
        </p:spPr>
      </p:pic>
      <p:sp>
        <p:nvSpPr>
          <p:cNvPr id="11" name="Tekstiruutu 10">
            <a:extLst>
              <a:ext uri="{FF2B5EF4-FFF2-40B4-BE49-F238E27FC236}">
                <a16:creationId xmlns:a16="http://schemas.microsoft.com/office/drawing/2014/main" id="{116C8999-4CCE-8F9C-BF3C-7DC828D6ABD0}"/>
              </a:ext>
            </a:extLst>
          </p:cNvPr>
          <p:cNvSpPr txBox="1"/>
          <p:nvPr/>
        </p:nvSpPr>
        <p:spPr>
          <a:xfrm>
            <a:off x="545727" y="6385457"/>
            <a:ext cx="10646125" cy="307777"/>
          </a:xfrm>
          <a:prstGeom prst="rect">
            <a:avLst/>
          </a:prstGeom>
          <a:noFill/>
        </p:spPr>
        <p:txBody>
          <a:bodyPr wrap="square" lIns="121920" tIns="60960" rIns="121920" bIns="6096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Calibri" panose="020F0502020204030204"/>
                <a:ea typeface="+mn-ea"/>
                <a:cs typeface="+mn-cs"/>
              </a:rPr>
              <a:t>Lähde: Tilastokeskus, väestö; työssäkäynti; aloittaneet ja lopettaneet yritykset; väestön koulutusrakenne; majoitus- ja yöpymistilastot </a:t>
            </a:r>
            <a:endParaRPr kumimoji="0" lang="fi-FI"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3691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143EB5-47FE-FF7C-2325-9E5D22C39F73}"/>
              </a:ext>
            </a:extLst>
          </p:cNvPr>
          <p:cNvSpPr>
            <a:spLocks noGrp="1"/>
          </p:cNvSpPr>
          <p:nvPr>
            <p:ph type="title" idx="4294967295"/>
          </p:nvPr>
        </p:nvSpPr>
        <p:spPr>
          <a:xfrm>
            <a:off x="135467" y="371447"/>
            <a:ext cx="4333068" cy="1714500"/>
          </a:xfrm>
        </p:spPr>
        <p:txBody>
          <a:bodyPr/>
          <a:lstStyle/>
          <a:p>
            <a:r>
              <a:rPr lang="fi-FI" sz="2800" dirty="0">
                <a:latin typeface="Arial Black" panose="020B0A04020102020204" pitchFamily="34" charset="0"/>
              </a:rPr>
              <a:t>JATKUVAA KASVUA VUODESTA 1973 LÄHTIEN!</a:t>
            </a:r>
          </a:p>
        </p:txBody>
      </p:sp>
      <p:graphicFrame>
        <p:nvGraphicFramePr>
          <p:cNvPr id="4" name="Kaavio 3">
            <a:extLst>
              <a:ext uri="{FF2B5EF4-FFF2-40B4-BE49-F238E27FC236}">
                <a16:creationId xmlns:a16="http://schemas.microsoft.com/office/drawing/2014/main" id="{CECB4C86-439E-BEB7-D78E-05767C66198A}"/>
              </a:ext>
            </a:extLst>
          </p:cNvPr>
          <p:cNvGraphicFramePr>
            <a:graphicFrameLocks/>
          </p:cNvGraphicFramePr>
          <p:nvPr>
            <p:extLst>
              <p:ext uri="{D42A27DB-BD31-4B8C-83A1-F6EECF244321}">
                <p14:modId xmlns:p14="http://schemas.microsoft.com/office/powerpoint/2010/main" val="1056304922"/>
              </p:ext>
            </p:extLst>
          </p:nvPr>
        </p:nvGraphicFramePr>
        <p:xfrm>
          <a:off x="4592504" y="302373"/>
          <a:ext cx="7514705" cy="6253253"/>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in paikkamerkki 2">
            <a:extLst>
              <a:ext uri="{FF2B5EF4-FFF2-40B4-BE49-F238E27FC236}">
                <a16:creationId xmlns:a16="http://schemas.microsoft.com/office/drawing/2014/main" id="{4A48C548-E9B5-7C60-9A47-76A8552855C7}"/>
              </a:ext>
            </a:extLst>
          </p:cNvPr>
          <p:cNvSpPr txBox="1">
            <a:spLocks/>
          </p:cNvSpPr>
          <p:nvPr/>
        </p:nvSpPr>
        <p:spPr>
          <a:xfrm>
            <a:off x="197864" y="2009454"/>
            <a:ext cx="4000756" cy="4416746"/>
          </a:xfrm>
          <a:prstGeom prst="rect">
            <a:avLst/>
          </a:prstGeom>
        </p:spPr>
        <p:txBody>
          <a:bodyPr/>
          <a:lstStyle>
            <a:lvl1pPr marL="237061" indent="-237061"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1pPr>
            <a:lvl2pPr marL="767981" indent="-239994" algn="l" defTabSz="609585" rtl="0" eaLnBrk="1" latinLnBrk="0" hangingPunct="1">
              <a:lnSpc>
                <a:spcPts val="2800"/>
              </a:lnSpc>
              <a:spcBef>
                <a:spcPts val="0"/>
              </a:spcBef>
              <a:spcAft>
                <a:spcPts val="1600"/>
              </a:spcAft>
              <a:buFont typeface="Lucida Grande"/>
              <a:buChar char="–"/>
              <a:defRPr sz="2267" kern="1200">
                <a:solidFill>
                  <a:schemeClr val="tx1"/>
                </a:solidFill>
                <a:latin typeface="Arial"/>
                <a:ea typeface="+mn-ea"/>
                <a:cs typeface="Arial"/>
              </a:defRPr>
            </a:lvl2pPr>
            <a:lvl3pPr marL="1247969" indent="-239994" algn="l" defTabSz="609585" rtl="0" eaLnBrk="1" latinLnBrk="0" hangingPunct="1">
              <a:lnSpc>
                <a:spcPts val="2800"/>
              </a:lnSpc>
              <a:spcBef>
                <a:spcPts val="0"/>
              </a:spcBef>
              <a:spcAft>
                <a:spcPts val="1600"/>
              </a:spcAft>
              <a:buSzPct val="60000"/>
              <a:buFont typeface="Courier New"/>
              <a:buChar char="o"/>
              <a:defRPr sz="2267" kern="1200">
                <a:solidFill>
                  <a:schemeClr val="tx1"/>
                </a:solidFill>
                <a:latin typeface="Arial"/>
                <a:ea typeface="+mn-ea"/>
                <a:cs typeface="Arial"/>
              </a:defRPr>
            </a:lvl3pPr>
            <a:lvl4pPr marL="1727957" indent="-239994" algn="l" defTabSz="609585" rtl="0" eaLnBrk="1" latinLnBrk="0" hangingPunct="1">
              <a:lnSpc>
                <a:spcPts val="2800"/>
              </a:lnSpc>
              <a:spcBef>
                <a:spcPts val="0"/>
              </a:spcBef>
              <a:spcAft>
                <a:spcPts val="1600"/>
              </a:spcAft>
              <a:buSzPct val="100000"/>
              <a:buFont typeface="Lucida Grande"/>
              <a:buChar char="–"/>
              <a:defRPr sz="2267" kern="1200">
                <a:solidFill>
                  <a:schemeClr val="tx1"/>
                </a:solidFill>
                <a:latin typeface="Arial"/>
                <a:ea typeface="+mn-ea"/>
                <a:cs typeface="Arial"/>
              </a:defRPr>
            </a:lvl4pPr>
            <a:lvl5pPr marL="2207945" indent="-239994"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7061" marR="0" lvl="0" indent="-237061" algn="l" defTabSz="609585" rtl="0" eaLnBrk="1" fontAlgn="auto" latinLnBrk="0" hangingPunct="1">
              <a:lnSpc>
                <a:spcPct val="100000"/>
              </a:lnSpc>
              <a:spcBef>
                <a:spcPts val="0"/>
              </a:spcBef>
              <a:spcAft>
                <a:spcPts val="1600"/>
              </a:spcAft>
              <a:buClrTx/>
              <a:buSzTx/>
              <a:buFont typeface="Arial"/>
              <a:buChar char="•"/>
              <a:tabLst/>
              <a:defRPr/>
            </a:pPr>
            <a:r>
              <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Graafissa Turun ydinkaupunkiseudun kunnat: Turku, Kaarina, Lieto, Raisio, Naantali ja Rusko</a:t>
            </a:r>
          </a:p>
          <a:p>
            <a:pPr marL="237061" marR="0" lvl="0" indent="-237061" algn="l" defTabSz="609585" rtl="0" eaLnBrk="1" fontAlgn="auto" latinLnBrk="0" hangingPunct="1">
              <a:lnSpc>
                <a:spcPct val="100000"/>
              </a:lnSpc>
              <a:spcBef>
                <a:spcPts val="0"/>
              </a:spcBef>
              <a:spcAft>
                <a:spcPts val="1600"/>
              </a:spcAft>
              <a:buClrTx/>
              <a:buSzTx/>
              <a:buFont typeface="Arial"/>
              <a:buChar char="•"/>
              <a:tabLst/>
              <a:defRPr/>
            </a:pPr>
            <a:r>
              <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Turun kaupunkiseudun väestö on kas-vanut yhteensä noin 97 500 </a:t>
            </a:r>
            <a:r>
              <a:rPr kumimoji="0" lang="fi-FI"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henkilöl-lä</a:t>
            </a:r>
            <a:r>
              <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vuosina 1973-2023 eli keskimäärin 1 913 henkilöä vuodessa</a:t>
            </a:r>
          </a:p>
          <a:p>
            <a:pPr marL="237061" marR="0" lvl="0" indent="-237061" algn="l" defTabSz="609585" rtl="0" eaLnBrk="1" fontAlgn="auto" latinLnBrk="0" hangingPunct="1">
              <a:lnSpc>
                <a:spcPct val="100000"/>
              </a:lnSpc>
              <a:spcBef>
                <a:spcPts val="0"/>
              </a:spcBef>
              <a:spcAft>
                <a:spcPts val="1600"/>
              </a:spcAft>
              <a:buClrTx/>
              <a:buSzTx/>
              <a:buFont typeface="Arial"/>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Turun kaupunkiseudun väestönlisäys oli vuonna 2023 suurempi kuin kertaakaan ajanjakson aikana!</a:t>
            </a:r>
          </a:p>
          <a:p>
            <a:pPr marL="237061" marR="0" lvl="0" indent="-237061" algn="l" defTabSz="609585" rtl="0" eaLnBrk="1" fontAlgn="auto" latinLnBrk="0" hangingPunct="1">
              <a:lnSpc>
                <a:spcPct val="100000"/>
              </a:lnSpc>
              <a:spcBef>
                <a:spcPts val="0"/>
              </a:spcBef>
              <a:spcAft>
                <a:spcPts val="1600"/>
              </a:spcAft>
              <a:buClrTx/>
              <a:buSzTx/>
              <a:buFont typeface="Arial"/>
              <a:buChar char="•"/>
              <a:tabLst/>
              <a:defRPr/>
            </a:pPr>
            <a:r>
              <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Kaupunkiseudun väestönlisäys </a:t>
            </a:r>
            <a:r>
              <a:rPr kumimoji="0" lang="fi-FI"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ennak-kotietojen</a:t>
            </a:r>
            <a:r>
              <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mukaan 4 519 henkilöä tammi-lokakuussa 2024</a:t>
            </a:r>
          </a:p>
          <a:p>
            <a:pPr marL="237061" marR="0" lvl="0" indent="-237061" algn="l" defTabSz="609585" rtl="0" eaLnBrk="1" fontAlgn="auto" latinLnBrk="0" hangingPunct="1">
              <a:lnSpc>
                <a:spcPct val="100000"/>
              </a:lnSpc>
              <a:spcBef>
                <a:spcPts val="0"/>
              </a:spcBef>
              <a:spcAft>
                <a:spcPts val="1600"/>
              </a:spcAft>
              <a:buClrTx/>
              <a:buSzTx/>
              <a:buFont typeface="Arial"/>
              <a:buChar char="•"/>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kstiruutu 6">
            <a:extLst>
              <a:ext uri="{FF2B5EF4-FFF2-40B4-BE49-F238E27FC236}">
                <a16:creationId xmlns:a16="http://schemas.microsoft.com/office/drawing/2014/main" id="{3B65AF77-2817-16CC-1451-E036F227FF11}"/>
              </a:ext>
            </a:extLst>
          </p:cNvPr>
          <p:cNvSpPr txBox="1"/>
          <p:nvPr/>
        </p:nvSpPr>
        <p:spPr>
          <a:xfrm>
            <a:off x="11037870" y="1228697"/>
            <a:ext cx="61182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Arial"/>
                <a:ea typeface="+mn-ea"/>
                <a:cs typeface="Arial"/>
              </a:rPr>
              <a:t>+5 140 </a:t>
            </a:r>
            <a:endParaRPr kumimoji="0" lang="fi-FI"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uora yhdysviiva 8">
            <a:extLst>
              <a:ext uri="{FF2B5EF4-FFF2-40B4-BE49-F238E27FC236}">
                <a16:creationId xmlns:a16="http://schemas.microsoft.com/office/drawing/2014/main" id="{F5E549A1-A923-75CD-11DD-7B17D1FDA016}"/>
              </a:ext>
            </a:extLst>
          </p:cNvPr>
          <p:cNvCxnSpPr>
            <a:cxnSpLocks/>
          </p:cNvCxnSpPr>
          <p:nvPr/>
        </p:nvCxnSpPr>
        <p:spPr>
          <a:xfrm>
            <a:off x="5105400" y="4368800"/>
            <a:ext cx="6790267" cy="0"/>
          </a:xfrm>
          <a:prstGeom prst="line">
            <a:avLst/>
          </a:prstGeom>
          <a:ln w="28575">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2" name="Tekstiruutu 11">
            <a:extLst>
              <a:ext uri="{FF2B5EF4-FFF2-40B4-BE49-F238E27FC236}">
                <a16:creationId xmlns:a16="http://schemas.microsoft.com/office/drawing/2014/main" id="{ADE253F8-C86C-32C8-8F61-DBC998EAC7DA}"/>
              </a:ext>
            </a:extLst>
          </p:cNvPr>
          <p:cNvSpPr txBox="1"/>
          <p:nvPr/>
        </p:nvSpPr>
        <p:spPr>
          <a:xfrm>
            <a:off x="5613400" y="4092818"/>
            <a:ext cx="8483600" cy="306109"/>
          </a:xfrm>
          <a:prstGeom prst="rect">
            <a:avLst/>
          </a:prstGeom>
          <a:noFill/>
        </p:spPr>
        <p:txBody>
          <a:bodyPr wrap="square">
            <a:spAutoFit/>
          </a:bodyPr>
          <a:lstStyle/>
          <a:p>
            <a:pPr marL="0" marR="0" lvl="0" indent="0" algn="l" defTabSz="609585" rtl="0" eaLnBrk="1" fontAlgn="auto" latinLnBrk="0" hangingPunct="1">
              <a:lnSpc>
                <a:spcPct val="107000"/>
              </a:lnSpc>
              <a:spcBef>
                <a:spcPts val="0"/>
              </a:spcBef>
              <a:spcAft>
                <a:spcPts val="80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Arial"/>
                <a:ea typeface="+mn-ea"/>
                <a:cs typeface="Arial"/>
              </a:rPr>
              <a:t>Keskimäärin 1 913 hlöä/v</a:t>
            </a:r>
          </a:p>
        </p:txBody>
      </p:sp>
      <p:sp>
        <p:nvSpPr>
          <p:cNvPr id="3" name="Tekstiruutu 2">
            <a:extLst>
              <a:ext uri="{FF2B5EF4-FFF2-40B4-BE49-F238E27FC236}">
                <a16:creationId xmlns:a16="http://schemas.microsoft.com/office/drawing/2014/main" id="{6D601117-4464-A5C1-1DA1-025DD8B276DA}"/>
              </a:ext>
            </a:extLst>
          </p:cNvPr>
          <p:cNvSpPr txBox="1"/>
          <p:nvPr/>
        </p:nvSpPr>
        <p:spPr>
          <a:xfrm>
            <a:off x="4468535" y="6486010"/>
            <a:ext cx="76386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0" cap="none" spc="0" normalizeH="0" baseline="0" noProof="0" dirty="0">
                <a:ln>
                  <a:noFill/>
                </a:ln>
                <a:solidFill>
                  <a:prstClr val="black"/>
                </a:solidFill>
                <a:effectLst/>
                <a:uLnTx/>
                <a:uFillTx/>
                <a:latin typeface="Calibri" panose="020F0502020204030204"/>
                <a:ea typeface="+mn-ea"/>
                <a:cs typeface="+mn-cs"/>
              </a:rPr>
              <a:t>Lähde: Tilastokeskus, väestö; muuttoliike;</a:t>
            </a:r>
            <a:endParaRPr kumimoji="0" lang="fi-FI" sz="1200" b="0" i="0" u="none" strike="noStrike" kern="0" cap="none" spc="0" normalizeH="0" baseline="0" noProof="0" dirty="0">
              <a:ln>
                <a:noFill/>
              </a:ln>
              <a:solidFill>
                <a:prstClr val="black"/>
              </a:solidFill>
              <a:effectLst/>
              <a:uLnTx/>
              <a:uFillTx/>
              <a:latin typeface="Arial"/>
              <a:ea typeface="+mn-ea"/>
              <a:cs typeface="+mn-cs"/>
            </a:endParaRPr>
          </a:p>
        </p:txBody>
      </p:sp>
      <p:sp>
        <p:nvSpPr>
          <p:cNvPr id="6" name="Tekstiruutu 5">
            <a:extLst>
              <a:ext uri="{FF2B5EF4-FFF2-40B4-BE49-F238E27FC236}">
                <a16:creationId xmlns:a16="http://schemas.microsoft.com/office/drawing/2014/main" id="{A0873516-F7FF-0BC2-94F1-D3B598BFCB97}"/>
              </a:ext>
            </a:extLst>
          </p:cNvPr>
          <p:cNvSpPr txBox="1"/>
          <p:nvPr/>
        </p:nvSpPr>
        <p:spPr>
          <a:xfrm>
            <a:off x="11572540" y="1765692"/>
            <a:ext cx="61182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C00000"/>
                </a:solidFill>
                <a:effectLst/>
                <a:uLnTx/>
                <a:uFillTx/>
                <a:latin typeface="Arial"/>
                <a:ea typeface="+mn-ea"/>
                <a:cs typeface="Arial"/>
              </a:rPr>
              <a:t>+</a:t>
            </a:r>
            <a:r>
              <a:rPr lang="fi-FI" sz="1400" b="1" dirty="0">
                <a:solidFill>
                  <a:srgbClr val="C00000"/>
                </a:solidFill>
                <a:latin typeface="Arial"/>
                <a:cs typeface="Arial"/>
              </a:rPr>
              <a:t>4 519</a:t>
            </a:r>
            <a:r>
              <a:rPr kumimoji="0" lang="fi-FI" sz="1400" b="1" i="0" u="none" strike="noStrike" kern="1200" cap="none" spc="0" normalizeH="0" baseline="0" noProof="0" dirty="0">
                <a:ln>
                  <a:noFill/>
                </a:ln>
                <a:solidFill>
                  <a:srgbClr val="C00000"/>
                </a:solidFill>
                <a:effectLst/>
                <a:uLnTx/>
                <a:uFillTx/>
                <a:latin typeface="Arial"/>
                <a:ea typeface="+mn-ea"/>
                <a:cs typeface="Arial"/>
              </a:rPr>
              <a:t> </a:t>
            </a:r>
            <a:endParaRPr kumimoji="0" lang="fi-FI"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20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0A14D61-E672-D2FB-32B7-ABC53887F252}"/>
              </a:ext>
            </a:extLst>
          </p:cNvPr>
          <p:cNvSpPr>
            <a:spLocks noGrp="1"/>
          </p:cNvSpPr>
          <p:nvPr>
            <p:ph type="title"/>
          </p:nvPr>
        </p:nvSpPr>
        <p:spPr>
          <a:xfrm>
            <a:off x="220287" y="442255"/>
            <a:ext cx="6483826" cy="1708242"/>
          </a:xfrm>
        </p:spPr>
        <p:txBody>
          <a:bodyPr vert="horz" lIns="91440" tIns="45720" rIns="91440" bIns="45720" rtlCol="0" anchor="ctr">
            <a:noAutofit/>
          </a:bodyPr>
          <a:lstStyle/>
          <a:p>
            <a:pPr algn="ctr"/>
            <a:r>
              <a:rPr lang="en-US" sz="4000" dirty="0">
                <a:latin typeface="Arial Black" panose="020B0A04020102020204" pitchFamily="34" charset="0"/>
              </a:rPr>
              <a:t>POSITIIVINEN JA MAHDOLLISTAVA LÄHTÖKOHTA</a:t>
            </a:r>
            <a:br>
              <a:rPr lang="en-US" sz="4000" dirty="0">
                <a:latin typeface="Arial Black" panose="020B0A04020102020204" pitchFamily="34" charset="0"/>
              </a:rPr>
            </a:br>
            <a:r>
              <a:rPr lang="en-US" sz="3600" b="1" dirty="0">
                <a:latin typeface="Arial Black" panose="020B0A04020102020204" pitchFamily="34" charset="0"/>
              </a:rPr>
              <a:t> </a:t>
            </a:r>
          </a:p>
        </p:txBody>
      </p:sp>
      <p:sp>
        <p:nvSpPr>
          <p:cNvPr id="4" name="Tekstin paikkamerkki 3">
            <a:extLst>
              <a:ext uri="{FF2B5EF4-FFF2-40B4-BE49-F238E27FC236}">
                <a16:creationId xmlns:a16="http://schemas.microsoft.com/office/drawing/2014/main" id="{2AF0D308-FF88-3FBF-6363-1C8084D4CE92}"/>
              </a:ext>
            </a:extLst>
          </p:cNvPr>
          <p:cNvSpPr>
            <a:spLocks noGrp="1"/>
          </p:cNvSpPr>
          <p:nvPr>
            <p:ph type="body" sz="half" idx="2"/>
          </p:nvPr>
        </p:nvSpPr>
        <p:spPr>
          <a:xfrm>
            <a:off x="66603" y="2150497"/>
            <a:ext cx="6384977" cy="4587276"/>
          </a:xfrm>
        </p:spPr>
        <p:txBody>
          <a:bodyPr vert="horz" lIns="91440" tIns="45720" rIns="91440" bIns="45720" rtlCol="0" anchor="ctr">
            <a:normAutofit/>
          </a:bodyPr>
          <a:lstStyle/>
          <a:p>
            <a:pPr marL="685800" indent="-342900">
              <a:buSzPct val="200000"/>
              <a:buFont typeface="+mj-lt"/>
              <a:buAutoNum type="arabicPeriod"/>
            </a:pPr>
            <a:r>
              <a:rPr lang="en-US" sz="2000" dirty="0"/>
              <a:t>Turun </a:t>
            </a:r>
            <a:r>
              <a:rPr lang="en-US" sz="2000" dirty="0" err="1"/>
              <a:t>kaupunkiseudun</a:t>
            </a:r>
            <a:r>
              <a:rPr lang="en-US" sz="2000" dirty="0"/>
              <a:t> </a:t>
            </a:r>
            <a:r>
              <a:rPr lang="en-US" sz="2000" dirty="0" err="1"/>
              <a:t>kaikkien</a:t>
            </a:r>
            <a:r>
              <a:rPr lang="en-US" sz="2000" dirty="0"/>
              <a:t> </a:t>
            </a:r>
            <a:r>
              <a:rPr lang="en-US" sz="2000" dirty="0" err="1"/>
              <a:t>kuntien</a:t>
            </a:r>
            <a:r>
              <a:rPr lang="en-US" sz="2000" dirty="0"/>
              <a:t> </a:t>
            </a:r>
            <a:r>
              <a:rPr lang="en-US" sz="2000" b="1" dirty="0" err="1"/>
              <a:t>toteutunut</a:t>
            </a:r>
            <a:r>
              <a:rPr lang="en-US" sz="2000" b="1" dirty="0"/>
              <a:t> </a:t>
            </a:r>
            <a:r>
              <a:rPr lang="en-US" sz="2000" b="1" dirty="0" err="1"/>
              <a:t>väestönkehitys</a:t>
            </a:r>
            <a:r>
              <a:rPr lang="en-US" sz="2000" b="1" dirty="0"/>
              <a:t> on </a:t>
            </a:r>
            <a:r>
              <a:rPr lang="en-US" sz="2000" b="1" dirty="0" err="1"/>
              <a:t>ollut</a:t>
            </a:r>
            <a:r>
              <a:rPr lang="en-US" sz="2000" b="1" dirty="0"/>
              <a:t> </a:t>
            </a:r>
            <a:r>
              <a:rPr lang="en-US" sz="2000" b="1" dirty="0" err="1"/>
              <a:t>positiivinen</a:t>
            </a:r>
            <a:r>
              <a:rPr lang="en-US" sz="2000" b="1" dirty="0"/>
              <a:t> </a:t>
            </a:r>
            <a:r>
              <a:rPr lang="en-US" sz="2000" dirty="0" err="1"/>
              <a:t>lyhyellä</a:t>
            </a:r>
            <a:r>
              <a:rPr lang="en-US" sz="2000" dirty="0"/>
              <a:t> ja </a:t>
            </a:r>
            <a:r>
              <a:rPr lang="en-US" sz="2000" dirty="0" err="1"/>
              <a:t>keski-pitkällä</a:t>
            </a:r>
            <a:r>
              <a:rPr lang="en-US" sz="2000" dirty="0"/>
              <a:t> </a:t>
            </a:r>
            <a:r>
              <a:rPr lang="en-US" sz="2000" dirty="0" err="1"/>
              <a:t>aikavälillä</a:t>
            </a:r>
            <a:endParaRPr lang="en-US" sz="2000" dirty="0"/>
          </a:p>
          <a:p>
            <a:pPr marL="685800" indent="-342900">
              <a:buSzPct val="200000"/>
              <a:buFont typeface="+mj-lt"/>
              <a:buAutoNum type="arabicPeriod"/>
            </a:pPr>
            <a:endParaRPr lang="en-US" sz="2000" dirty="0"/>
          </a:p>
          <a:p>
            <a:pPr marL="685800" indent="-342900">
              <a:buSzPct val="200000"/>
              <a:buFont typeface="+mj-lt"/>
              <a:buAutoNum type="arabicPeriod"/>
            </a:pPr>
            <a:r>
              <a:rPr lang="en-US" sz="2000" dirty="0"/>
              <a:t>Turun </a:t>
            </a:r>
            <a:r>
              <a:rPr lang="en-US" sz="2000" dirty="0" err="1"/>
              <a:t>kaupunkiseudun</a:t>
            </a:r>
            <a:r>
              <a:rPr lang="en-US" sz="2000" dirty="0"/>
              <a:t> </a:t>
            </a:r>
            <a:r>
              <a:rPr lang="en-US" sz="2000" dirty="0" err="1"/>
              <a:t>kaikkien</a:t>
            </a:r>
            <a:r>
              <a:rPr lang="en-US" sz="2000" dirty="0"/>
              <a:t> </a:t>
            </a:r>
            <a:r>
              <a:rPr lang="en-US" sz="2000" dirty="0" err="1"/>
              <a:t>kuntien</a:t>
            </a:r>
            <a:r>
              <a:rPr lang="en-US" sz="2000" dirty="0"/>
              <a:t> </a:t>
            </a:r>
            <a:r>
              <a:rPr lang="en-US" sz="2000" b="1" dirty="0" err="1"/>
              <a:t>väestönke-hitys</a:t>
            </a:r>
            <a:r>
              <a:rPr lang="en-US" sz="2000" b="1" dirty="0"/>
              <a:t> </a:t>
            </a:r>
            <a:r>
              <a:rPr lang="en-US" sz="2000" b="1" dirty="0" err="1"/>
              <a:t>jatkuisi</a:t>
            </a:r>
            <a:r>
              <a:rPr lang="en-US" sz="2000" b="1" dirty="0"/>
              <a:t> </a:t>
            </a:r>
            <a:r>
              <a:rPr lang="en-US" sz="2000" b="1" dirty="0" err="1"/>
              <a:t>ennusteen</a:t>
            </a:r>
            <a:r>
              <a:rPr lang="en-US" sz="2000" b="1" dirty="0"/>
              <a:t> </a:t>
            </a:r>
            <a:r>
              <a:rPr lang="en-US" sz="2000" b="1" dirty="0" err="1"/>
              <a:t>mukaan</a:t>
            </a:r>
            <a:r>
              <a:rPr lang="en-US" sz="2000" b="1" dirty="0"/>
              <a:t> </a:t>
            </a:r>
            <a:r>
              <a:rPr lang="en-US" sz="2000" b="1" dirty="0" err="1"/>
              <a:t>positiivisena</a:t>
            </a:r>
            <a:r>
              <a:rPr lang="en-US" sz="2000" b="1" dirty="0"/>
              <a:t> </a:t>
            </a:r>
            <a:r>
              <a:rPr lang="en-US" sz="2000" dirty="0"/>
              <a:t>kai-</a:t>
            </a:r>
            <a:r>
              <a:rPr lang="en-US" sz="2000" dirty="0" err="1"/>
              <a:t>kissa</a:t>
            </a:r>
            <a:r>
              <a:rPr lang="en-US" sz="2000" dirty="0"/>
              <a:t> </a:t>
            </a:r>
            <a:r>
              <a:rPr lang="en-US" sz="2000" dirty="0" err="1"/>
              <a:t>väestöskenaariossa</a:t>
            </a:r>
            <a:r>
              <a:rPr lang="en-US" sz="2000" dirty="0"/>
              <a:t> </a:t>
            </a:r>
            <a:r>
              <a:rPr lang="en-US" sz="2000" dirty="0" err="1"/>
              <a:t>vuosina</a:t>
            </a:r>
            <a:r>
              <a:rPr lang="en-US" sz="2000" dirty="0"/>
              <a:t> 2024-2040</a:t>
            </a:r>
          </a:p>
          <a:p>
            <a:pPr marL="685800" indent="-342900">
              <a:buSzPct val="200000"/>
              <a:buFont typeface="+mj-lt"/>
              <a:buAutoNum type="arabicPeriod"/>
            </a:pPr>
            <a:endParaRPr lang="en-US" sz="2000" dirty="0"/>
          </a:p>
          <a:p>
            <a:pPr marL="685800" indent="-342900">
              <a:buSzPct val="200000"/>
              <a:buFont typeface="+mj-lt"/>
              <a:buAutoNum type="arabicPeriod"/>
            </a:pPr>
            <a:r>
              <a:rPr lang="en-US" sz="2000" dirty="0"/>
              <a:t>Turun </a:t>
            </a:r>
            <a:r>
              <a:rPr lang="en-US" sz="2000" dirty="0" err="1"/>
              <a:t>kaupunkiseudun</a:t>
            </a:r>
            <a:r>
              <a:rPr lang="en-US" sz="2000" dirty="0"/>
              <a:t> </a:t>
            </a:r>
            <a:r>
              <a:rPr lang="en-US" sz="2000" b="1" dirty="0" err="1"/>
              <a:t>kunnat</a:t>
            </a:r>
            <a:r>
              <a:rPr lang="en-US" sz="2000" b="1" dirty="0"/>
              <a:t> </a:t>
            </a:r>
            <a:r>
              <a:rPr lang="en-US" sz="2000" b="1" dirty="0" err="1"/>
              <a:t>kasvaisivat</a:t>
            </a:r>
            <a:r>
              <a:rPr lang="en-US" sz="2000" b="1" dirty="0"/>
              <a:t> </a:t>
            </a:r>
            <a:r>
              <a:rPr lang="en-US" sz="2000" b="1" dirty="0" err="1"/>
              <a:t>yhteensä</a:t>
            </a:r>
            <a:r>
              <a:rPr lang="en-US" sz="2000" b="1" dirty="0"/>
              <a:t>  55 000 – 78 000 </a:t>
            </a:r>
            <a:r>
              <a:rPr lang="en-US" sz="2000" b="1" dirty="0" err="1"/>
              <a:t>henkilöä</a:t>
            </a:r>
            <a:r>
              <a:rPr lang="en-US" sz="2000" b="1" dirty="0"/>
              <a:t> </a:t>
            </a:r>
            <a:r>
              <a:rPr lang="en-US" sz="2000" b="1" dirty="0" err="1"/>
              <a:t>väestöskenaariosta</a:t>
            </a:r>
            <a:r>
              <a:rPr lang="en-US" sz="2000" b="1" dirty="0"/>
              <a:t> </a:t>
            </a:r>
            <a:r>
              <a:rPr lang="en-US" sz="2000" b="1" dirty="0" err="1"/>
              <a:t>riippu-en</a:t>
            </a:r>
            <a:r>
              <a:rPr lang="en-US" sz="2000" b="1" dirty="0"/>
              <a:t> </a:t>
            </a:r>
            <a:r>
              <a:rPr lang="en-US" sz="2000" dirty="0" err="1"/>
              <a:t>vuoteen</a:t>
            </a:r>
            <a:r>
              <a:rPr lang="en-US" sz="2000" dirty="0"/>
              <a:t> 2040 </a:t>
            </a:r>
            <a:r>
              <a:rPr lang="en-US" sz="2000" dirty="0" err="1"/>
              <a:t>mennessä</a:t>
            </a:r>
            <a:r>
              <a:rPr lang="en-US" sz="2000" dirty="0"/>
              <a:t>. Turun </a:t>
            </a:r>
            <a:r>
              <a:rPr lang="en-US" sz="2000" dirty="0" err="1"/>
              <a:t>kaupunkiseudulla</a:t>
            </a:r>
            <a:r>
              <a:rPr lang="en-US" sz="2000" dirty="0"/>
              <a:t> </a:t>
            </a:r>
            <a:r>
              <a:rPr lang="en-US" sz="2000" dirty="0" err="1"/>
              <a:t>asuisi</a:t>
            </a:r>
            <a:r>
              <a:rPr lang="en-US" sz="2000" dirty="0"/>
              <a:t> </a:t>
            </a:r>
            <a:r>
              <a:rPr lang="en-US" sz="2000" dirty="0" err="1"/>
              <a:t>yhteensä</a:t>
            </a:r>
            <a:r>
              <a:rPr lang="en-US" sz="2000" dirty="0"/>
              <a:t> </a:t>
            </a:r>
            <a:r>
              <a:rPr lang="en-US" sz="2000" dirty="0" err="1"/>
              <a:t>noin</a:t>
            </a:r>
            <a:r>
              <a:rPr lang="en-US" sz="2000" dirty="0"/>
              <a:t> 366 000 – 389 000 </a:t>
            </a:r>
            <a:r>
              <a:rPr lang="en-US" sz="2000" dirty="0" err="1"/>
              <a:t>asukasta</a:t>
            </a:r>
            <a:r>
              <a:rPr lang="en-US" sz="2000" dirty="0"/>
              <a:t> </a:t>
            </a:r>
            <a:r>
              <a:rPr lang="en-US" sz="2000" dirty="0" err="1"/>
              <a:t>vuonna</a:t>
            </a:r>
            <a:r>
              <a:rPr lang="en-US" sz="2000" dirty="0"/>
              <a:t> 2040 </a:t>
            </a:r>
          </a:p>
        </p:txBody>
      </p:sp>
      <p:pic>
        <p:nvPicPr>
          <p:cNvPr id="6" name="Sisällön paikkamerkki 5" descr="Lasten hymynaamien ympyrä, jossa päät ovat yhdessä katsoen alaspäin">
            <a:extLst>
              <a:ext uri="{FF2B5EF4-FFF2-40B4-BE49-F238E27FC236}">
                <a16:creationId xmlns:a16="http://schemas.microsoft.com/office/drawing/2014/main" id="{78D44A73-6017-393F-98E0-2032674C31B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707" r="2845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56788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F72048-8533-9C6E-ADA9-5DBAA6BEE878}"/>
              </a:ext>
            </a:extLst>
          </p:cNvPr>
          <p:cNvSpPr>
            <a:spLocks noGrp="1"/>
          </p:cNvSpPr>
          <p:nvPr>
            <p:ph type="title"/>
          </p:nvPr>
        </p:nvSpPr>
        <p:spPr>
          <a:xfrm>
            <a:off x="358727" y="767499"/>
            <a:ext cx="5426765" cy="698269"/>
          </a:xfrm>
        </p:spPr>
        <p:txBody>
          <a:bodyPr>
            <a:noAutofit/>
          </a:bodyPr>
          <a:lstStyle/>
          <a:p>
            <a:pPr algn="ctr"/>
            <a:r>
              <a:rPr lang="fi-FI" sz="4000" b="1" dirty="0">
                <a:latin typeface="Arial Black" panose="020B0A04020102020204" pitchFamily="34" charset="0"/>
              </a:rPr>
              <a:t>TÄRKEÄÄ HUOMIOITAVAA!</a:t>
            </a:r>
          </a:p>
        </p:txBody>
      </p:sp>
      <p:sp>
        <p:nvSpPr>
          <p:cNvPr id="4" name="Tekstin paikkamerkki 3">
            <a:extLst>
              <a:ext uri="{FF2B5EF4-FFF2-40B4-BE49-F238E27FC236}">
                <a16:creationId xmlns:a16="http://schemas.microsoft.com/office/drawing/2014/main" id="{C8C2D553-3B34-F888-186A-6D098585C8BD}"/>
              </a:ext>
            </a:extLst>
          </p:cNvPr>
          <p:cNvSpPr>
            <a:spLocks noGrp="1"/>
          </p:cNvSpPr>
          <p:nvPr>
            <p:ph type="body" sz="half" idx="2"/>
          </p:nvPr>
        </p:nvSpPr>
        <p:spPr>
          <a:xfrm>
            <a:off x="159115" y="1612669"/>
            <a:ext cx="6926099" cy="5245331"/>
          </a:xfrm>
        </p:spPr>
        <p:txBody>
          <a:bodyPr>
            <a:normAutofit/>
          </a:bodyPr>
          <a:lstStyle/>
          <a:p>
            <a:pPr marL="342900" indent="-342900">
              <a:buSzPct val="180000"/>
              <a:buFont typeface="+mj-lt"/>
              <a:buAutoNum type="arabicPeriod"/>
            </a:pPr>
            <a:r>
              <a:rPr lang="fi-FI" sz="1800" dirty="0"/>
              <a:t>Väestöennuste on </a:t>
            </a:r>
            <a:r>
              <a:rPr lang="fi-FI" sz="1800" b="1" dirty="0"/>
              <a:t>laskelma toteutuneesta väestönkehityksestä ja sen osatekijöistä tehdyistä olettamista, joiden oletetaan pysyvän vakioina koko ennustekauden ajan</a:t>
            </a:r>
            <a:r>
              <a:rPr lang="fi-FI" sz="1800" dirty="0"/>
              <a:t>. Ennustetta ei pidä tulkita </a:t>
            </a:r>
            <a:r>
              <a:rPr lang="fi-FI" sz="1800" dirty="0" err="1"/>
              <a:t>toteu</a:t>
            </a:r>
            <a:r>
              <a:rPr lang="fi-FI" sz="1800" dirty="0"/>
              <a:t>-mana eikä se pidä sisällään tavoitteellisuutta ennusteeseen </a:t>
            </a:r>
            <a:r>
              <a:rPr lang="fi-FI" sz="1800" dirty="0" err="1"/>
              <a:t>sisälty-vää</a:t>
            </a:r>
            <a:r>
              <a:rPr lang="fi-FI" sz="1800" dirty="0"/>
              <a:t> rakentamisen arviota lukuun ottamatta.</a:t>
            </a:r>
          </a:p>
          <a:p>
            <a:pPr marL="342900" indent="-342900">
              <a:buSzPct val="180000"/>
              <a:buFont typeface="+mj-lt"/>
              <a:buAutoNum type="arabicPeriod"/>
            </a:pPr>
            <a:endParaRPr lang="fi-FI" sz="1800" dirty="0"/>
          </a:p>
          <a:p>
            <a:pPr marL="342900" indent="-342900">
              <a:buSzPct val="180000"/>
              <a:buFont typeface="+mj-lt"/>
              <a:buAutoNum type="arabicPeriod"/>
            </a:pPr>
            <a:r>
              <a:rPr lang="fi-FI" sz="1800" dirty="0"/>
              <a:t>Väestöennusteen laatimisen kannalta </a:t>
            </a:r>
            <a:r>
              <a:rPr lang="fi-FI" sz="1800" b="1" dirty="0"/>
              <a:t>suurimmat epävarmuudet liittyvät maahanmuuton määrään ja syntyvyyteen</a:t>
            </a:r>
            <a:r>
              <a:rPr lang="fi-FI" sz="1800" dirty="0"/>
              <a:t>: maahanmuutto on ollut viimeisen kolmen vuoden aikana ennätyksellisen korkealla tasolla ja syntyvyys taas ennätyksellisen alhaisella tasolla.  </a:t>
            </a:r>
          </a:p>
          <a:p>
            <a:pPr marL="342900" indent="-342900">
              <a:buSzPct val="180000"/>
              <a:buFont typeface="+mj-lt"/>
              <a:buAutoNum type="arabicPeriod"/>
            </a:pPr>
            <a:endParaRPr lang="fi-FI" sz="1800" dirty="0"/>
          </a:p>
          <a:p>
            <a:pPr marL="342900" indent="-342900">
              <a:buSzPct val="180000"/>
              <a:buFont typeface="+mj-lt"/>
              <a:buAutoNum type="arabicPeriod"/>
            </a:pPr>
            <a:r>
              <a:rPr lang="fi-FI" sz="1800" dirty="0"/>
              <a:t>Väestöennusteen </a:t>
            </a:r>
            <a:r>
              <a:rPr lang="fi-FI" sz="1800" b="1" dirty="0"/>
              <a:t>perusura on tehty varovaisuusperiaatetta </a:t>
            </a:r>
            <a:r>
              <a:rPr lang="fi-FI" sz="1800" b="1" dirty="0" err="1"/>
              <a:t>nou-dattaen</a:t>
            </a:r>
            <a:r>
              <a:rPr lang="fi-FI" sz="1800" b="1" dirty="0"/>
              <a:t> ja kahden viime vuoden kovan maahanmuuton kasvua on taitettu </a:t>
            </a:r>
            <a:r>
              <a:rPr lang="fi-FI" sz="1800" dirty="0"/>
              <a:t>vuosien 2022-2023 osalta luopumalla viimeisten toteuma-vuosien liukuvasta painotuksesta. Lisäksi </a:t>
            </a:r>
            <a:r>
              <a:rPr lang="fi-FI" sz="1800" b="1" dirty="0"/>
              <a:t>kuntien välisessä netto-muutossa ei ole huomioitu koronavuosien poikkeuksellista kehitystä vuosina 2020-2021 lukuun ottamatta Raision kaupunkia.</a:t>
            </a:r>
          </a:p>
          <a:p>
            <a:pPr>
              <a:buSzPct val="180000"/>
            </a:pPr>
            <a:endParaRPr lang="fi-FI" sz="1800" dirty="0"/>
          </a:p>
          <a:p>
            <a:pPr marL="342900" indent="-342900">
              <a:buSzPct val="180000"/>
              <a:buFont typeface="+mj-lt"/>
              <a:buAutoNum type="arabicPeriod"/>
            </a:pPr>
            <a:endParaRPr lang="fi-FI" sz="1800" dirty="0"/>
          </a:p>
          <a:p>
            <a:pPr marL="342900" indent="-342900">
              <a:buSzPct val="180000"/>
              <a:buFont typeface="+mj-lt"/>
              <a:buAutoNum type="arabicPeriod"/>
            </a:pPr>
            <a:endParaRPr lang="fi-FI" sz="1800" dirty="0"/>
          </a:p>
        </p:txBody>
      </p:sp>
      <p:pic>
        <p:nvPicPr>
          <p:cNvPr id="10" name="Kuvan paikkamerkki 9" descr="Kuva, joka sisältää kohteen Liikennemerkki, merkki&#10;&#10;Kuvaus luotu automaattisesti">
            <a:extLst>
              <a:ext uri="{FF2B5EF4-FFF2-40B4-BE49-F238E27FC236}">
                <a16:creationId xmlns:a16="http://schemas.microsoft.com/office/drawing/2014/main" id="{21AA49F8-450F-FBFE-352C-5B504134E8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789" b="4789"/>
          <a:stretch>
            <a:fillRect/>
          </a:stretch>
        </p:blipFill>
        <p:spPr>
          <a:xfrm>
            <a:off x="7085215" y="1357702"/>
            <a:ext cx="4737353" cy="4868531"/>
          </a:xfrm>
        </p:spPr>
      </p:pic>
    </p:spTree>
    <p:extLst>
      <p:ext uri="{BB962C8B-B14F-4D97-AF65-F5344CB8AC3E}">
        <p14:creationId xmlns:p14="http://schemas.microsoft.com/office/powerpoint/2010/main" val="174609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A33612-299F-EB18-F0FD-7120A3251A9E}"/>
              </a:ext>
            </a:extLst>
          </p:cNvPr>
          <p:cNvSpPr>
            <a:spLocks noGrp="1"/>
          </p:cNvSpPr>
          <p:nvPr>
            <p:ph type="title"/>
          </p:nvPr>
        </p:nvSpPr>
        <p:spPr>
          <a:xfrm>
            <a:off x="177800" y="524934"/>
            <a:ext cx="5383540" cy="1305098"/>
          </a:xfrm>
        </p:spPr>
        <p:txBody>
          <a:bodyPr>
            <a:noAutofit/>
          </a:bodyPr>
          <a:lstStyle/>
          <a:p>
            <a:r>
              <a:rPr lang="fi-FI" sz="2800" dirty="0">
                <a:latin typeface="Arial Black" panose="020B0A04020102020204" pitchFamily="34" charset="0"/>
              </a:rPr>
              <a:t>TURUN KAUPUNKISEU-DUN VÄESTÖENNUSTEEN PERUSURA JA SKENAA-RIOT 2023-2040</a:t>
            </a:r>
          </a:p>
        </p:txBody>
      </p:sp>
      <p:sp>
        <p:nvSpPr>
          <p:cNvPr id="6" name="Tekstin paikkamerkki 3">
            <a:extLst>
              <a:ext uri="{FF2B5EF4-FFF2-40B4-BE49-F238E27FC236}">
                <a16:creationId xmlns:a16="http://schemas.microsoft.com/office/drawing/2014/main" id="{F3B0BC7A-3098-F32B-7CA6-BD43712A70ED}"/>
              </a:ext>
            </a:extLst>
          </p:cNvPr>
          <p:cNvSpPr>
            <a:spLocks noGrp="1"/>
          </p:cNvSpPr>
          <p:nvPr>
            <p:ph type="body" sz="half" idx="2"/>
          </p:nvPr>
        </p:nvSpPr>
        <p:spPr>
          <a:xfrm>
            <a:off x="33174" y="2090538"/>
            <a:ext cx="5294640" cy="4533240"/>
          </a:xfrm>
        </p:spPr>
        <p:txBody>
          <a:bodyPr>
            <a:normAutofit fontScale="85000" lnSpcReduction="20000"/>
          </a:bodyPr>
          <a:lstStyle/>
          <a:p>
            <a:r>
              <a:rPr lang="fi-FI" sz="2400" dirty="0"/>
              <a:t>Turun kaupunkiseudun väestö kasvaisi perus-uralla ja molemmissa skenaariossa koko ajan-jakson ajan. Seudulla asuisi yhteensä 366 000 – 389 000 henkilöä vuonna 2040</a:t>
            </a:r>
          </a:p>
          <a:p>
            <a:endParaRPr lang="fi-FI" sz="2400" dirty="0"/>
          </a:p>
          <a:p>
            <a:pPr marL="285750" indent="-285750">
              <a:buFont typeface="Arial" panose="020B0604020202020204" pitchFamily="34" charset="0"/>
              <a:buChar char="•"/>
            </a:pPr>
            <a:r>
              <a:rPr lang="fi-FI" sz="2400" b="1" dirty="0"/>
              <a:t>Perusuran skenaariossa </a:t>
            </a:r>
            <a:r>
              <a:rPr lang="fi-FI" sz="2400" dirty="0"/>
              <a:t>kaupunkiseudun väkiluku </a:t>
            </a:r>
            <a:r>
              <a:rPr lang="fi-FI" sz="2400" b="1" dirty="0"/>
              <a:t>kasvaisi 55 200 henkilöllä (+17,8 %) </a:t>
            </a:r>
            <a:r>
              <a:rPr lang="fi-FI" sz="2400" dirty="0"/>
              <a:t>vuoteen 2040 mennessä</a:t>
            </a:r>
          </a:p>
          <a:p>
            <a:pPr marL="285750" indent="-285750">
              <a:buFont typeface="Arial" panose="020B0604020202020204" pitchFamily="34" charset="0"/>
              <a:buChar char="•"/>
            </a:pPr>
            <a:endParaRPr lang="fi-FI" sz="2400" dirty="0"/>
          </a:p>
          <a:p>
            <a:pPr marL="285750" indent="-285750">
              <a:buFont typeface="Arial" panose="020B0604020202020204" pitchFamily="34" charset="0"/>
              <a:buChar char="•"/>
            </a:pPr>
            <a:r>
              <a:rPr lang="fi-FI" sz="2400" b="1" dirty="0"/>
              <a:t>Syntyvyysskenaariossa</a:t>
            </a:r>
            <a:r>
              <a:rPr lang="fi-FI" sz="2400" dirty="0"/>
              <a:t> kaupunkiseudun väkiluku </a:t>
            </a:r>
            <a:r>
              <a:rPr lang="fi-FI" sz="2400" b="1" dirty="0"/>
              <a:t>kasvaisi 56 300 henkilöllä (+18,1 %) </a:t>
            </a:r>
            <a:r>
              <a:rPr lang="fi-FI" sz="2400" dirty="0"/>
              <a:t>vuoteen 2040 mennessä</a:t>
            </a:r>
          </a:p>
          <a:p>
            <a:pPr marL="285750" indent="-285750">
              <a:buFont typeface="Arial" panose="020B0604020202020204" pitchFamily="34" charset="0"/>
              <a:buChar char="•"/>
            </a:pPr>
            <a:endParaRPr lang="fi-FI" sz="2400" dirty="0"/>
          </a:p>
          <a:p>
            <a:pPr marL="285750" indent="-285750">
              <a:buFont typeface="Arial" panose="020B0604020202020204" pitchFamily="34" charset="0"/>
              <a:buChar char="•"/>
            </a:pPr>
            <a:r>
              <a:rPr lang="fi-FI" sz="2400" b="1" dirty="0"/>
              <a:t>Maahanmuuttoskenaariossa </a:t>
            </a:r>
            <a:r>
              <a:rPr lang="fi-FI" sz="2400" dirty="0" err="1"/>
              <a:t>kaupunkiseu-dun</a:t>
            </a:r>
            <a:r>
              <a:rPr lang="fi-FI" sz="2400" dirty="0"/>
              <a:t> väkiluku </a:t>
            </a:r>
            <a:r>
              <a:rPr lang="fi-FI" sz="2400" b="1" dirty="0"/>
              <a:t>kasvaisi 78 100 henkilöllä (+25,1 %) </a:t>
            </a:r>
            <a:r>
              <a:rPr lang="fi-FI" sz="2400" dirty="0"/>
              <a:t>vuoteen 2040 mennessä</a:t>
            </a:r>
          </a:p>
        </p:txBody>
      </p:sp>
      <p:sp>
        <p:nvSpPr>
          <p:cNvPr id="3" name="Tekstiruutu 2">
            <a:extLst>
              <a:ext uri="{FF2B5EF4-FFF2-40B4-BE49-F238E27FC236}">
                <a16:creationId xmlns:a16="http://schemas.microsoft.com/office/drawing/2014/main" id="{3971C89B-7D6C-27CD-22C8-D87B8A256AE7}"/>
              </a:ext>
            </a:extLst>
          </p:cNvPr>
          <p:cNvSpPr txBox="1"/>
          <p:nvPr/>
        </p:nvSpPr>
        <p:spPr>
          <a:xfrm>
            <a:off x="5621866" y="6478043"/>
            <a:ext cx="86995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Lähde: Tilastokeskuksen aineistot; Turun kaupunkiseudun seutuennuste 2024-2040;  </a:t>
            </a:r>
            <a:r>
              <a:rPr kumimoji="0" lang="fi-FI" sz="1200" b="0" i="0" u="none" strike="noStrike" kern="1200" cap="none" spc="0" normalizeH="0" baseline="0" noProof="0" dirty="0" err="1">
                <a:ln>
                  <a:noFill/>
                </a:ln>
                <a:solidFill>
                  <a:prstClr val="black"/>
                </a:solidFill>
                <a:effectLst/>
                <a:uLnTx/>
                <a:uFillTx/>
                <a:latin typeface="Calibri" panose="020F0502020204030204"/>
                <a:ea typeface="+mn-ea"/>
                <a:cs typeface="+mn-cs"/>
              </a:rPr>
              <a:t>Popula</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 AI</a:t>
            </a:r>
          </a:p>
        </p:txBody>
      </p:sp>
      <p:graphicFrame>
        <p:nvGraphicFramePr>
          <p:cNvPr id="4" name="Kaavio 3">
            <a:extLst>
              <a:ext uri="{FF2B5EF4-FFF2-40B4-BE49-F238E27FC236}">
                <a16:creationId xmlns:a16="http://schemas.microsoft.com/office/drawing/2014/main" id="{76EAB9EC-9F8C-A395-F26F-899FE19FA84E}"/>
              </a:ext>
            </a:extLst>
          </p:cNvPr>
          <p:cNvGraphicFramePr>
            <a:graphicFrameLocks/>
          </p:cNvGraphicFramePr>
          <p:nvPr/>
        </p:nvGraphicFramePr>
        <p:xfrm>
          <a:off x="5782732" y="347134"/>
          <a:ext cx="6104468" cy="60282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012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A33612-299F-EB18-F0FD-7120A3251A9E}"/>
              </a:ext>
            </a:extLst>
          </p:cNvPr>
          <p:cNvSpPr>
            <a:spLocks noGrp="1"/>
          </p:cNvSpPr>
          <p:nvPr>
            <p:ph type="title"/>
          </p:nvPr>
        </p:nvSpPr>
        <p:spPr>
          <a:xfrm>
            <a:off x="177675" y="369870"/>
            <a:ext cx="4880224" cy="1574933"/>
          </a:xfrm>
        </p:spPr>
        <p:txBody>
          <a:bodyPr>
            <a:noAutofit/>
          </a:bodyPr>
          <a:lstStyle/>
          <a:p>
            <a:r>
              <a:rPr lang="fi-FI" sz="2800" dirty="0">
                <a:latin typeface="Arial Black" panose="020B0A04020102020204" pitchFamily="34" charset="0"/>
              </a:rPr>
              <a:t>TURUN KAUPUNKISEU-DUN VÄESTÖNKEHITYS IKÄRYHMITTÄIN VUO-SINA 2024-2040</a:t>
            </a:r>
          </a:p>
        </p:txBody>
      </p:sp>
      <p:sp>
        <p:nvSpPr>
          <p:cNvPr id="6" name="Tekstin paikkamerkki 3">
            <a:extLst>
              <a:ext uri="{FF2B5EF4-FFF2-40B4-BE49-F238E27FC236}">
                <a16:creationId xmlns:a16="http://schemas.microsoft.com/office/drawing/2014/main" id="{F3B0BC7A-3098-F32B-7CA6-BD43712A70ED}"/>
              </a:ext>
            </a:extLst>
          </p:cNvPr>
          <p:cNvSpPr>
            <a:spLocks noGrp="1"/>
          </p:cNvSpPr>
          <p:nvPr>
            <p:ph type="body" sz="half" idx="2"/>
          </p:nvPr>
        </p:nvSpPr>
        <p:spPr>
          <a:xfrm>
            <a:off x="222250" y="2094806"/>
            <a:ext cx="4835649" cy="4275171"/>
          </a:xfrm>
        </p:spPr>
        <p:txBody>
          <a:bodyPr>
            <a:normAutofit fontScale="85000" lnSpcReduction="10000"/>
          </a:bodyPr>
          <a:lstStyle/>
          <a:p>
            <a:r>
              <a:rPr lang="fi-FI" sz="2400" dirty="0"/>
              <a:t>Viereisessä graafissa on tarkasteltu Turun kaupunkiseudun väestönkehitystä </a:t>
            </a:r>
            <a:r>
              <a:rPr lang="fi-FI" sz="2400" dirty="0" err="1"/>
              <a:t>ikäryh-mittäin</a:t>
            </a:r>
            <a:r>
              <a:rPr lang="fi-FI" sz="2400" dirty="0"/>
              <a:t> perusuralla ja maahanmuutto-skenaariolla vuosina 2024-2040</a:t>
            </a:r>
          </a:p>
          <a:p>
            <a:pPr marL="285750" indent="-285750">
              <a:buFont typeface="Arial" panose="020B0604020202020204" pitchFamily="34" charset="0"/>
              <a:buChar char="•"/>
            </a:pPr>
            <a:endParaRPr lang="fi-FI" sz="2400" dirty="0"/>
          </a:p>
          <a:p>
            <a:pPr marL="285750" indent="-285750">
              <a:buFont typeface="Arial" panose="020B0604020202020204" pitchFamily="34" charset="0"/>
              <a:buChar char="•"/>
            </a:pPr>
            <a:r>
              <a:rPr lang="fi-FI" sz="2400" dirty="0"/>
              <a:t>Turun kaupunkiseudun </a:t>
            </a:r>
            <a:r>
              <a:rPr lang="fi-FI" sz="2400" b="1" dirty="0"/>
              <a:t>väestö kasvaisi perusuralla kaikissa muissa ikäryhmissä paitsi 7-24-vuotiaissa:</a:t>
            </a:r>
            <a:r>
              <a:rPr lang="fi-FI" sz="2400" dirty="0"/>
              <a:t> väestö kasvaisi määrällisesti eniten 35-64-vuotiaissa ja yli 75-vuotiaissa.</a:t>
            </a:r>
          </a:p>
          <a:p>
            <a:pPr marL="285750" indent="-285750">
              <a:buFont typeface="Arial" panose="020B0604020202020204" pitchFamily="34" charset="0"/>
              <a:buChar char="•"/>
            </a:pPr>
            <a:endParaRPr lang="fi-FI" sz="2400" dirty="0"/>
          </a:p>
          <a:p>
            <a:pPr marL="285750" indent="-285750">
              <a:buFont typeface="Arial" panose="020B0604020202020204" pitchFamily="34" charset="0"/>
              <a:buChar char="•"/>
            </a:pPr>
            <a:r>
              <a:rPr lang="fi-FI" sz="2400" dirty="0"/>
              <a:t>Turun kaupunkiseudun </a:t>
            </a:r>
            <a:r>
              <a:rPr lang="fi-FI" sz="2400" b="1" dirty="0"/>
              <a:t>väestö kasvaisi maahanmuuttoskenaariossa kaikissa ikäryhmissä</a:t>
            </a:r>
            <a:r>
              <a:rPr lang="fi-FI" sz="2400" dirty="0"/>
              <a:t>: väestö kasvaisi määrällisesti eniten 35-64-vuotiaissa</a:t>
            </a:r>
            <a:endParaRPr lang="fi-FI" sz="2200" dirty="0"/>
          </a:p>
        </p:txBody>
      </p:sp>
      <p:sp>
        <p:nvSpPr>
          <p:cNvPr id="5" name="Suorakulmio 4">
            <a:extLst>
              <a:ext uri="{FF2B5EF4-FFF2-40B4-BE49-F238E27FC236}">
                <a16:creationId xmlns:a16="http://schemas.microsoft.com/office/drawing/2014/main" id="{268C0FC1-CCD1-0C9A-A8FC-49BBC65B4266}"/>
              </a:ext>
            </a:extLst>
          </p:cNvPr>
          <p:cNvSpPr/>
          <p:nvPr/>
        </p:nvSpPr>
        <p:spPr>
          <a:xfrm>
            <a:off x="8955158" y="586410"/>
            <a:ext cx="1023730" cy="5595729"/>
          </a:xfrm>
          <a:prstGeom prst="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orakulmio 3">
            <a:extLst>
              <a:ext uri="{FF2B5EF4-FFF2-40B4-BE49-F238E27FC236}">
                <a16:creationId xmlns:a16="http://schemas.microsoft.com/office/drawing/2014/main" id="{1644174B-88FA-CFEF-D5DE-BAC128A369B6}"/>
              </a:ext>
            </a:extLst>
          </p:cNvPr>
          <p:cNvSpPr/>
          <p:nvPr/>
        </p:nvSpPr>
        <p:spPr>
          <a:xfrm>
            <a:off x="10877618" y="3637722"/>
            <a:ext cx="1092132" cy="2386571"/>
          </a:xfrm>
          <a:prstGeom prst="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iruutu 8">
            <a:extLst>
              <a:ext uri="{FF2B5EF4-FFF2-40B4-BE49-F238E27FC236}">
                <a16:creationId xmlns:a16="http://schemas.microsoft.com/office/drawing/2014/main" id="{6FAD5C8C-B372-0770-AE54-255A28B5F8A4}"/>
              </a:ext>
            </a:extLst>
          </p:cNvPr>
          <p:cNvSpPr txBox="1"/>
          <p:nvPr/>
        </p:nvSpPr>
        <p:spPr>
          <a:xfrm>
            <a:off x="5821648" y="6487907"/>
            <a:ext cx="86995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Lähde: Tilastokeskuksen aineistot; Turun kaupunkiseudun seutuennuste 2024-2040;  </a:t>
            </a:r>
            <a:r>
              <a:rPr kumimoji="0" lang="fi-FI" sz="1200" b="0" i="0" u="none" strike="noStrike" kern="1200" cap="none" spc="0" normalizeH="0" baseline="0" noProof="0" dirty="0" err="1">
                <a:ln>
                  <a:noFill/>
                </a:ln>
                <a:solidFill>
                  <a:prstClr val="black"/>
                </a:solidFill>
                <a:effectLst/>
                <a:uLnTx/>
                <a:uFillTx/>
                <a:latin typeface="Calibri" panose="020F0502020204030204"/>
                <a:ea typeface="+mn-ea"/>
                <a:cs typeface="+mn-cs"/>
              </a:rPr>
              <a:t>Popula</a:t>
            </a: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 AI</a:t>
            </a:r>
          </a:p>
        </p:txBody>
      </p:sp>
      <p:graphicFrame>
        <p:nvGraphicFramePr>
          <p:cNvPr id="11" name="Kaavio 10">
            <a:extLst>
              <a:ext uri="{FF2B5EF4-FFF2-40B4-BE49-F238E27FC236}">
                <a16:creationId xmlns:a16="http://schemas.microsoft.com/office/drawing/2014/main" id="{3F1ED5C6-AA4B-4C77-CE4B-6188FEF64D2E}"/>
              </a:ext>
            </a:extLst>
          </p:cNvPr>
          <p:cNvGraphicFramePr>
            <a:graphicFrameLocks/>
          </p:cNvGraphicFramePr>
          <p:nvPr/>
        </p:nvGraphicFramePr>
        <p:xfrm>
          <a:off x="5057898" y="485671"/>
          <a:ext cx="6911852" cy="57859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505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5324BBB1-75D8-8318-0758-090F0234249F}"/>
              </a:ext>
            </a:extLst>
          </p:cNvPr>
          <p:cNvSpPr>
            <a:spLocks noGrp="1"/>
          </p:cNvSpPr>
          <p:nvPr>
            <p:ph type="title"/>
          </p:nvPr>
        </p:nvSpPr>
        <p:spPr>
          <a:xfrm>
            <a:off x="386498" y="408920"/>
            <a:ext cx="6303980" cy="1284771"/>
          </a:xfrm>
        </p:spPr>
        <p:txBody>
          <a:bodyPr vert="horz" lIns="91440" tIns="45720" rIns="91440" bIns="45720" rtlCol="0" anchor="ctr">
            <a:normAutofit fontScale="90000"/>
          </a:bodyPr>
          <a:lstStyle/>
          <a:p>
            <a:pPr algn="ctr"/>
            <a:r>
              <a:rPr lang="en-US" sz="4400" b="1" dirty="0">
                <a:latin typeface="Arial Black" panose="020B0A04020102020204" pitchFamily="34" charset="0"/>
              </a:rPr>
              <a:t>PERSPEKTIIVIÄ ENNUSTEEN LUKUIHIN!</a:t>
            </a:r>
          </a:p>
        </p:txBody>
      </p:sp>
      <p:sp>
        <p:nvSpPr>
          <p:cNvPr id="6" name="Tekstin paikkamerkki 3">
            <a:extLst>
              <a:ext uri="{FF2B5EF4-FFF2-40B4-BE49-F238E27FC236}">
                <a16:creationId xmlns:a16="http://schemas.microsoft.com/office/drawing/2014/main" id="{69ABA75C-6988-5773-EE58-CD9BF7BA11D2}"/>
              </a:ext>
            </a:extLst>
          </p:cNvPr>
          <p:cNvSpPr>
            <a:spLocks noGrp="1"/>
          </p:cNvSpPr>
          <p:nvPr>
            <p:ph type="body" sz="half" idx="2"/>
          </p:nvPr>
        </p:nvSpPr>
        <p:spPr>
          <a:xfrm>
            <a:off x="134311" y="1905891"/>
            <a:ext cx="6094904" cy="5022842"/>
          </a:xfrm>
        </p:spPr>
        <p:txBody>
          <a:bodyPr vert="horz" lIns="91440" tIns="45720" rIns="91440" bIns="45720" rtlCol="0">
            <a:normAutofit/>
          </a:bodyPr>
          <a:lstStyle/>
          <a:p>
            <a:pPr marL="57150"/>
            <a:endParaRPr lang="en-US" sz="1800" dirty="0"/>
          </a:p>
          <a:p>
            <a:pPr marL="285750" indent="-228600">
              <a:buFont typeface="Arial" panose="020B0604020202020204" pitchFamily="34" charset="0"/>
              <a:buChar char="•"/>
            </a:pPr>
            <a:r>
              <a:rPr lang="en-US" sz="1800" b="1" dirty="0"/>
              <a:t>VÄESTÖENNUSTEEN PERUSURA: </a:t>
            </a:r>
            <a:r>
              <a:rPr lang="en-US" sz="1800" dirty="0"/>
              <a:t>Turun </a:t>
            </a:r>
            <a:r>
              <a:rPr lang="en-US" sz="1800" dirty="0" err="1"/>
              <a:t>kaupunkiseudun</a:t>
            </a:r>
            <a:r>
              <a:rPr lang="en-US" sz="1800" dirty="0"/>
              <a:t> </a:t>
            </a:r>
            <a:r>
              <a:rPr lang="en-US" sz="1800" dirty="0" err="1"/>
              <a:t>väestönlisäys</a:t>
            </a:r>
            <a:r>
              <a:rPr lang="en-US" sz="1800" dirty="0"/>
              <a:t> </a:t>
            </a:r>
            <a:r>
              <a:rPr lang="en-US" sz="1800" dirty="0" err="1"/>
              <a:t>olisi</a:t>
            </a:r>
            <a:r>
              <a:rPr lang="en-US" sz="1800" dirty="0"/>
              <a:t> </a:t>
            </a:r>
            <a:r>
              <a:rPr lang="en-US" sz="1800" dirty="0" err="1"/>
              <a:t>perusuran</a:t>
            </a:r>
            <a:r>
              <a:rPr lang="en-US" sz="1800" dirty="0"/>
              <a:t> </a:t>
            </a:r>
            <a:r>
              <a:rPr lang="en-US" sz="1800" dirty="0" err="1"/>
              <a:t>ennusteen</a:t>
            </a:r>
            <a:r>
              <a:rPr lang="en-US" sz="1800" dirty="0"/>
              <a:t> </a:t>
            </a:r>
            <a:r>
              <a:rPr lang="en-US" sz="1800" dirty="0" err="1"/>
              <a:t>mukaan</a:t>
            </a:r>
            <a:r>
              <a:rPr lang="en-US" sz="1800" dirty="0"/>
              <a:t> 55 200 </a:t>
            </a:r>
            <a:r>
              <a:rPr lang="en-US" sz="1800" dirty="0" err="1"/>
              <a:t>asukasta</a:t>
            </a:r>
            <a:r>
              <a:rPr lang="en-US" sz="1800" dirty="0"/>
              <a:t> </a:t>
            </a:r>
            <a:r>
              <a:rPr lang="en-US" sz="1800" dirty="0" err="1"/>
              <a:t>vuoteen</a:t>
            </a:r>
            <a:r>
              <a:rPr lang="en-US" sz="1800" dirty="0"/>
              <a:t> 2040 </a:t>
            </a:r>
            <a:r>
              <a:rPr lang="en-US" sz="1800" dirty="0" err="1"/>
              <a:t>mennessä</a:t>
            </a:r>
            <a:r>
              <a:rPr lang="en-US" sz="1800" dirty="0"/>
              <a:t> </a:t>
            </a:r>
            <a:r>
              <a:rPr lang="en-US" sz="1800" dirty="0" err="1"/>
              <a:t>eli</a:t>
            </a:r>
            <a:r>
              <a:rPr lang="en-US" sz="1800" dirty="0"/>
              <a:t> </a:t>
            </a:r>
            <a:r>
              <a:rPr lang="en-US" sz="1800" dirty="0" err="1"/>
              <a:t>keskimäärin</a:t>
            </a:r>
            <a:r>
              <a:rPr lang="en-US" sz="1800" dirty="0"/>
              <a:t> 256 hen-</a:t>
            </a:r>
            <a:r>
              <a:rPr lang="en-US" sz="1800" dirty="0" err="1"/>
              <a:t>kilöä</a:t>
            </a:r>
            <a:r>
              <a:rPr lang="en-US" sz="1800" dirty="0"/>
              <a:t> </a:t>
            </a:r>
            <a:r>
              <a:rPr lang="en-US" sz="1800" dirty="0" err="1"/>
              <a:t>kuukaudessa</a:t>
            </a:r>
            <a:r>
              <a:rPr lang="en-US" sz="1800" dirty="0"/>
              <a:t>. </a:t>
            </a:r>
            <a:r>
              <a:rPr lang="en-US" sz="1800" b="1" dirty="0"/>
              <a:t>Se </a:t>
            </a:r>
            <a:r>
              <a:rPr lang="en-US" sz="1800" b="1" dirty="0" err="1"/>
              <a:t>merkitsisi</a:t>
            </a:r>
            <a:r>
              <a:rPr lang="en-US" sz="1800" b="1" dirty="0"/>
              <a:t> </a:t>
            </a:r>
            <a:r>
              <a:rPr lang="en-US" sz="1800" b="1" dirty="0" err="1"/>
              <a:t>yhteensä</a:t>
            </a:r>
            <a:r>
              <a:rPr lang="en-US" sz="1800" b="1" dirty="0"/>
              <a:t> 690 </a:t>
            </a:r>
            <a:r>
              <a:rPr lang="en-US" sz="1800" b="1" dirty="0" err="1"/>
              <a:t>täynnä</a:t>
            </a:r>
            <a:r>
              <a:rPr lang="en-US" sz="1800" b="1" dirty="0"/>
              <a:t> </a:t>
            </a:r>
            <a:r>
              <a:rPr lang="en-US" sz="1800" b="1" dirty="0" err="1"/>
              <a:t>olevaa</a:t>
            </a:r>
            <a:r>
              <a:rPr lang="en-US" sz="1800" b="1" dirty="0"/>
              <a:t> </a:t>
            </a:r>
            <a:r>
              <a:rPr lang="en-US" sz="1800" b="1" dirty="0" err="1"/>
              <a:t>Föli-bussillista</a:t>
            </a:r>
            <a:r>
              <a:rPr lang="en-US" sz="1800" b="1" dirty="0"/>
              <a:t> </a:t>
            </a:r>
            <a:r>
              <a:rPr lang="en-US" sz="1800" b="1" dirty="0" err="1"/>
              <a:t>vuoteen</a:t>
            </a:r>
            <a:r>
              <a:rPr lang="en-US" sz="1800" b="1" dirty="0"/>
              <a:t> 2040 </a:t>
            </a:r>
            <a:r>
              <a:rPr lang="en-US" sz="1800" b="1" dirty="0" err="1"/>
              <a:t>mennessä</a:t>
            </a:r>
            <a:r>
              <a:rPr lang="en-US" sz="1800" b="1" dirty="0"/>
              <a:t> </a:t>
            </a:r>
            <a:r>
              <a:rPr lang="en-US" sz="1800" b="1" dirty="0" err="1"/>
              <a:t>eli</a:t>
            </a:r>
            <a:r>
              <a:rPr lang="en-US" sz="1800" b="1" dirty="0"/>
              <a:t> </a:t>
            </a:r>
            <a:r>
              <a:rPr lang="en-US" sz="1800" b="1" dirty="0" err="1"/>
              <a:t>keski-määrin</a:t>
            </a:r>
            <a:r>
              <a:rPr lang="en-US" sz="1800" b="1" dirty="0"/>
              <a:t> </a:t>
            </a:r>
            <a:r>
              <a:rPr lang="en-US" sz="1800" b="1" dirty="0" err="1"/>
              <a:t>hieman</a:t>
            </a:r>
            <a:r>
              <a:rPr lang="en-US" sz="1800" b="1" dirty="0"/>
              <a:t> </a:t>
            </a:r>
            <a:r>
              <a:rPr lang="en-US" sz="1800" b="1" dirty="0" err="1"/>
              <a:t>yli</a:t>
            </a:r>
            <a:r>
              <a:rPr lang="en-US" sz="1800" b="1" dirty="0"/>
              <a:t> </a:t>
            </a:r>
            <a:r>
              <a:rPr lang="en-US" sz="1800" b="1" dirty="0" err="1"/>
              <a:t>kolmea</a:t>
            </a:r>
            <a:r>
              <a:rPr lang="en-US" sz="1800" b="1" dirty="0"/>
              <a:t> </a:t>
            </a:r>
            <a:r>
              <a:rPr lang="en-US" sz="1800" b="1" dirty="0" err="1"/>
              <a:t>bussillista</a:t>
            </a:r>
            <a:r>
              <a:rPr lang="en-US" sz="1800" b="1" dirty="0"/>
              <a:t> </a:t>
            </a:r>
            <a:r>
              <a:rPr lang="en-US" sz="1800" b="1" dirty="0" err="1"/>
              <a:t>lisää</a:t>
            </a:r>
            <a:r>
              <a:rPr lang="en-US" sz="1800" b="1" dirty="0"/>
              <a:t> </a:t>
            </a:r>
            <a:r>
              <a:rPr lang="en-US" sz="1800" b="1" dirty="0" err="1"/>
              <a:t>väestöä</a:t>
            </a:r>
            <a:r>
              <a:rPr lang="en-US" sz="1800" b="1" dirty="0"/>
              <a:t> </a:t>
            </a:r>
            <a:r>
              <a:rPr lang="en-US" sz="1800" b="1" dirty="0" err="1"/>
              <a:t>joka</a:t>
            </a:r>
            <a:r>
              <a:rPr lang="en-US" sz="1800" b="1" dirty="0"/>
              <a:t> </a:t>
            </a:r>
            <a:r>
              <a:rPr lang="en-US" sz="1800" b="1" dirty="0" err="1"/>
              <a:t>kuukausi</a:t>
            </a:r>
            <a:r>
              <a:rPr lang="en-US" sz="1800" b="1" dirty="0"/>
              <a:t>. </a:t>
            </a:r>
          </a:p>
          <a:p>
            <a:pPr marL="285750" indent="-228600">
              <a:buFont typeface="Arial" panose="020B0604020202020204" pitchFamily="34" charset="0"/>
              <a:buChar char="•"/>
            </a:pPr>
            <a:endParaRPr lang="en-US" sz="1800" dirty="0"/>
          </a:p>
          <a:p>
            <a:pPr marL="285750" indent="-228600">
              <a:buFont typeface="Arial" panose="020B0604020202020204" pitchFamily="34" charset="0"/>
              <a:buChar char="•"/>
            </a:pPr>
            <a:r>
              <a:rPr lang="en-US" sz="1800" b="1" dirty="0"/>
              <a:t>MAAHANMUUTTOSKENAARIO: </a:t>
            </a:r>
            <a:r>
              <a:rPr lang="en-US" sz="1800" dirty="0"/>
              <a:t>Turun </a:t>
            </a:r>
            <a:r>
              <a:rPr lang="en-US" sz="1800" dirty="0" err="1"/>
              <a:t>kaupunkiseudun</a:t>
            </a:r>
            <a:r>
              <a:rPr lang="en-US" sz="1800" dirty="0"/>
              <a:t> </a:t>
            </a:r>
            <a:r>
              <a:rPr lang="en-US" sz="1800" dirty="0" err="1"/>
              <a:t>väestönlisäys</a:t>
            </a:r>
            <a:r>
              <a:rPr lang="en-US" sz="1800" dirty="0"/>
              <a:t> </a:t>
            </a:r>
            <a:r>
              <a:rPr lang="en-US" sz="1800" dirty="0" err="1"/>
              <a:t>olisi</a:t>
            </a:r>
            <a:r>
              <a:rPr lang="en-US" sz="1800" dirty="0"/>
              <a:t> </a:t>
            </a:r>
            <a:r>
              <a:rPr lang="en-US" sz="1800" dirty="0" err="1"/>
              <a:t>maahanmuuttoskenaarion</a:t>
            </a:r>
            <a:r>
              <a:rPr lang="en-US" sz="1800" dirty="0"/>
              <a:t> </a:t>
            </a:r>
            <a:r>
              <a:rPr lang="en-US" sz="1800" dirty="0" err="1"/>
              <a:t>mukaan</a:t>
            </a:r>
            <a:r>
              <a:rPr lang="en-US" sz="1800" dirty="0"/>
              <a:t> 78 000 </a:t>
            </a:r>
            <a:r>
              <a:rPr lang="en-US" sz="1800" dirty="0" err="1"/>
              <a:t>asukasta</a:t>
            </a:r>
            <a:r>
              <a:rPr lang="en-US" sz="1800" dirty="0"/>
              <a:t> </a:t>
            </a:r>
            <a:r>
              <a:rPr lang="en-US" sz="1800" dirty="0" err="1"/>
              <a:t>vuoteen</a:t>
            </a:r>
            <a:r>
              <a:rPr lang="en-US" sz="1800" dirty="0"/>
              <a:t> 2040 </a:t>
            </a:r>
            <a:r>
              <a:rPr lang="en-US" sz="1800" dirty="0" err="1"/>
              <a:t>mennessä</a:t>
            </a:r>
            <a:r>
              <a:rPr lang="en-US" sz="1800" dirty="0"/>
              <a:t> </a:t>
            </a:r>
            <a:r>
              <a:rPr lang="en-US" sz="1800" dirty="0" err="1"/>
              <a:t>eli</a:t>
            </a:r>
            <a:r>
              <a:rPr lang="en-US" sz="1800" dirty="0"/>
              <a:t> </a:t>
            </a:r>
            <a:r>
              <a:rPr lang="en-US" sz="1800" dirty="0" err="1"/>
              <a:t>keskimäärin</a:t>
            </a:r>
            <a:r>
              <a:rPr lang="en-US" sz="1800" dirty="0"/>
              <a:t> 361 </a:t>
            </a:r>
            <a:r>
              <a:rPr lang="en-US" sz="1800" dirty="0" err="1"/>
              <a:t>henki-löä</a:t>
            </a:r>
            <a:r>
              <a:rPr lang="en-US" sz="1800" dirty="0"/>
              <a:t> </a:t>
            </a:r>
            <a:r>
              <a:rPr lang="en-US" sz="1800" dirty="0" err="1"/>
              <a:t>kuukaudessa</a:t>
            </a:r>
            <a:r>
              <a:rPr lang="en-US" sz="1800" dirty="0"/>
              <a:t>. </a:t>
            </a:r>
            <a:r>
              <a:rPr lang="en-US" sz="1800" b="1" dirty="0"/>
              <a:t>Se </a:t>
            </a:r>
            <a:r>
              <a:rPr lang="en-US" sz="1800" b="1" dirty="0" err="1"/>
              <a:t>merkitsisi</a:t>
            </a:r>
            <a:r>
              <a:rPr lang="en-US" sz="1800" b="1" dirty="0"/>
              <a:t> </a:t>
            </a:r>
            <a:r>
              <a:rPr lang="en-US" sz="1800" b="1" dirty="0" err="1"/>
              <a:t>yhteensä</a:t>
            </a:r>
            <a:r>
              <a:rPr lang="en-US" sz="1800" b="1" dirty="0"/>
              <a:t> 975 </a:t>
            </a:r>
            <a:r>
              <a:rPr lang="en-US" sz="1800" b="1" dirty="0" err="1"/>
              <a:t>täynnä</a:t>
            </a:r>
            <a:r>
              <a:rPr lang="en-US" sz="1800" b="1" dirty="0"/>
              <a:t> </a:t>
            </a:r>
            <a:r>
              <a:rPr lang="en-US" sz="1800" b="1" dirty="0" err="1"/>
              <a:t>olevaa</a:t>
            </a:r>
            <a:r>
              <a:rPr lang="en-US" sz="1800" b="1" dirty="0"/>
              <a:t> </a:t>
            </a:r>
            <a:r>
              <a:rPr lang="en-US" sz="1800" b="1" dirty="0" err="1"/>
              <a:t>Föli-bussia</a:t>
            </a:r>
            <a:r>
              <a:rPr lang="en-US" sz="1800" b="1" dirty="0"/>
              <a:t> </a:t>
            </a:r>
            <a:r>
              <a:rPr lang="en-US" sz="1800" b="1" dirty="0" err="1"/>
              <a:t>vuoteen</a:t>
            </a:r>
            <a:r>
              <a:rPr lang="en-US" sz="1800" b="1" dirty="0"/>
              <a:t> 2040 </a:t>
            </a:r>
            <a:r>
              <a:rPr lang="en-US" sz="1800" b="1" dirty="0" err="1"/>
              <a:t>mennessä</a:t>
            </a:r>
            <a:r>
              <a:rPr lang="en-US" sz="1800" b="1" dirty="0"/>
              <a:t> </a:t>
            </a:r>
            <a:r>
              <a:rPr lang="en-US" sz="1800" b="1" dirty="0" err="1"/>
              <a:t>eli</a:t>
            </a:r>
            <a:r>
              <a:rPr lang="en-US" sz="1800" b="1" dirty="0"/>
              <a:t> </a:t>
            </a:r>
            <a:r>
              <a:rPr lang="en-US" sz="1800" b="1" dirty="0" err="1"/>
              <a:t>keskimäärin</a:t>
            </a:r>
            <a:r>
              <a:rPr lang="en-US" sz="1800" b="1" dirty="0"/>
              <a:t> 4,5 </a:t>
            </a:r>
            <a:r>
              <a:rPr lang="en-US" sz="1800" b="1" dirty="0" err="1"/>
              <a:t>bussillista</a:t>
            </a:r>
            <a:r>
              <a:rPr lang="en-US" sz="1800" b="1" dirty="0"/>
              <a:t> </a:t>
            </a:r>
            <a:r>
              <a:rPr lang="en-US" sz="1800" b="1" dirty="0" err="1"/>
              <a:t>lisää</a:t>
            </a:r>
            <a:r>
              <a:rPr lang="en-US" sz="1800" b="1" dirty="0"/>
              <a:t> </a:t>
            </a:r>
            <a:r>
              <a:rPr lang="en-US" sz="1800" b="1" dirty="0" err="1"/>
              <a:t>väestöä</a:t>
            </a:r>
            <a:r>
              <a:rPr lang="en-US" sz="1800" b="1" dirty="0"/>
              <a:t> </a:t>
            </a:r>
            <a:r>
              <a:rPr lang="en-US" sz="1800" b="1" dirty="0" err="1"/>
              <a:t>joka</a:t>
            </a:r>
            <a:r>
              <a:rPr lang="en-US" sz="1800" b="1" dirty="0"/>
              <a:t> </a:t>
            </a:r>
            <a:r>
              <a:rPr lang="en-US" sz="1800" b="1" dirty="0" err="1"/>
              <a:t>kuukausi</a:t>
            </a:r>
            <a:r>
              <a:rPr lang="en-US" sz="1800" b="1" dirty="0"/>
              <a:t>. </a:t>
            </a:r>
            <a:r>
              <a:rPr lang="en-US" sz="1800" dirty="0"/>
              <a:t>Jos </a:t>
            </a:r>
            <a:r>
              <a:rPr lang="en-US" sz="1800" dirty="0" err="1"/>
              <a:t>kaikki</a:t>
            </a:r>
            <a:r>
              <a:rPr lang="en-US" sz="1800" dirty="0"/>
              <a:t> </a:t>
            </a:r>
            <a:r>
              <a:rPr lang="en-US" sz="1800" dirty="0" err="1"/>
              <a:t>bussit</a:t>
            </a:r>
            <a:r>
              <a:rPr lang="en-US" sz="1800" dirty="0"/>
              <a:t> </a:t>
            </a:r>
            <a:r>
              <a:rPr lang="en-US" sz="1800" dirty="0" err="1"/>
              <a:t>oli-sivat</a:t>
            </a:r>
            <a:r>
              <a:rPr lang="en-US" sz="1800" dirty="0"/>
              <a:t> </a:t>
            </a:r>
            <a:r>
              <a:rPr lang="en-US" sz="1800" dirty="0" err="1"/>
              <a:t>peräkkäin</a:t>
            </a:r>
            <a:r>
              <a:rPr lang="en-US" sz="1800" dirty="0"/>
              <a:t>, </a:t>
            </a:r>
            <a:r>
              <a:rPr lang="en-US" sz="1800" b="1" dirty="0" err="1"/>
              <a:t>busseista</a:t>
            </a:r>
            <a:r>
              <a:rPr lang="en-US" sz="1800" b="1" dirty="0"/>
              <a:t> </a:t>
            </a:r>
            <a:r>
              <a:rPr lang="en-US" sz="1800" b="1" dirty="0" err="1"/>
              <a:t>tulisi</a:t>
            </a:r>
            <a:r>
              <a:rPr lang="en-US" sz="1800" b="1" dirty="0"/>
              <a:t> </a:t>
            </a:r>
            <a:r>
              <a:rPr lang="en-US" sz="1800" b="1" dirty="0" err="1"/>
              <a:t>noin</a:t>
            </a:r>
            <a:r>
              <a:rPr lang="en-US" sz="1800" b="1" dirty="0"/>
              <a:t> 12,7 </a:t>
            </a:r>
            <a:r>
              <a:rPr lang="en-US" sz="1800" b="1" dirty="0" err="1"/>
              <a:t>kilometrin</a:t>
            </a:r>
            <a:r>
              <a:rPr lang="en-US" sz="1800" b="1" dirty="0"/>
              <a:t> </a:t>
            </a:r>
            <a:r>
              <a:rPr lang="en-US" sz="1800" b="1" dirty="0" err="1"/>
              <a:t>yhtä-pituinen</a:t>
            </a:r>
            <a:r>
              <a:rPr lang="en-US" sz="1800" b="1" dirty="0"/>
              <a:t> </a:t>
            </a:r>
            <a:r>
              <a:rPr lang="en-US" sz="1800" b="1" dirty="0" err="1"/>
              <a:t>jono</a:t>
            </a:r>
            <a:r>
              <a:rPr lang="en-US" sz="1800" b="1" dirty="0"/>
              <a:t>.  </a:t>
            </a:r>
            <a:endParaRPr lang="en-US" sz="1800" dirty="0"/>
          </a:p>
        </p:txBody>
      </p:sp>
      <p:pic>
        <p:nvPicPr>
          <p:cNvPr id="5" name="Sisällön paikkamerkki 5" descr="Kuva, joka sisältää kohteen linja-auto, liikenne, ajoneuvo, maa-ajoneuvo&#10;&#10;Kuvaus luotu automaattisesti">
            <a:extLst>
              <a:ext uri="{FF2B5EF4-FFF2-40B4-BE49-F238E27FC236}">
                <a16:creationId xmlns:a16="http://schemas.microsoft.com/office/drawing/2014/main" id="{3CC2F651-099A-BCC1-6CB4-8E5C54FDE2D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4049" r="2704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840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ku_ppt-pohja_FI-SV" id="{B32CA96F-FED4-4B56-88F6-F64C4955F231}" vid="{744696AB-B449-4F76-99DA-F2537AFB95D7}"/>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TotalTime>
  <Words>768</Words>
  <Application>Microsoft Office PowerPoint</Application>
  <PresentationFormat>Laajakuva</PresentationFormat>
  <Paragraphs>107</Paragraphs>
  <Slides>12</Slides>
  <Notes>0</Notes>
  <HiddenSlides>0</HiddenSlides>
  <MMClips>0</MMClips>
  <ScaleCrop>false</ScaleCrop>
  <HeadingPairs>
    <vt:vector size="6" baseType="variant">
      <vt:variant>
        <vt:lpstr>Käytetyt fontit</vt:lpstr>
      </vt:variant>
      <vt:variant>
        <vt:i4>9</vt:i4>
      </vt:variant>
      <vt:variant>
        <vt:lpstr>Teema</vt:lpstr>
      </vt:variant>
      <vt:variant>
        <vt:i4>2</vt:i4>
      </vt:variant>
      <vt:variant>
        <vt:lpstr>Dian otsikot</vt:lpstr>
      </vt:variant>
      <vt:variant>
        <vt:i4>12</vt:i4>
      </vt:variant>
    </vt:vector>
  </HeadingPairs>
  <TitlesOfParts>
    <vt:vector size="23" baseType="lpstr">
      <vt:lpstr>Arial</vt:lpstr>
      <vt:lpstr>Arial Black</vt:lpstr>
      <vt:lpstr>Calibri</vt:lpstr>
      <vt:lpstr>Calibri Light</vt:lpstr>
      <vt:lpstr>Courier New</vt:lpstr>
      <vt:lpstr>Helvetica Neue</vt:lpstr>
      <vt:lpstr>Helvetica Now Bold</vt:lpstr>
      <vt:lpstr>Helvetica Now Heavy</vt:lpstr>
      <vt:lpstr>Lucida Grande</vt:lpstr>
      <vt:lpstr>Office-teema</vt:lpstr>
      <vt:lpstr>2_Turun kaupunki perustyyli</vt:lpstr>
      <vt:lpstr>TURUN KAUPUNKISEUDUN VÄESTÖENNUSTE 2040</vt:lpstr>
      <vt:lpstr>PowerPoint-esitys</vt:lpstr>
      <vt:lpstr>PowerPoint-esitys</vt:lpstr>
      <vt:lpstr>JATKUVAA KASVUA VUODESTA 1973 LÄHTIEN!</vt:lpstr>
      <vt:lpstr>POSITIIVINEN JA MAHDOLLISTAVA LÄHTÖKOHTA  </vt:lpstr>
      <vt:lpstr>TÄRKEÄÄ HUOMIOITAVAA!</vt:lpstr>
      <vt:lpstr>TURUN KAUPUNKISEU-DUN VÄESTÖENNUSTEEN PERUSURA JA SKENAA-RIOT 2023-2040</vt:lpstr>
      <vt:lpstr>TURUN KAUPUNKISEU-DUN VÄESTÖNKEHITYS IKÄRYHMITTÄIN VUO-SINA 2024-2040</vt:lpstr>
      <vt:lpstr>PERSPEKTIIVIÄ ENNUSTEEN LUKUIHIN!</vt:lpstr>
      <vt:lpstr>TÄRKEINTÄ LISÄTÄ YMMÄRRYSTÄ, KEITÄ FÖLI-BUSSEISSA ISTUU ELI MIHIN JA KEIHIN SEUDUN VÄESTÖNLI-SÄYS PERUSTUU JA MITÄ SE EDELLYTTÄÄ JATKOSSA!</vt:lpstr>
      <vt:lpstr>SUMMA SUMMARUM</vt:lpstr>
      <vt:lpstr>KAUPUNKISEUDUN  KOLME KRIITTISTÄ HAASTETTA, JOSSA PITÄÄ ONNISTUA</vt:lpstr>
    </vt:vector>
  </TitlesOfParts>
  <Company>Turun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Aro Timo</dc:creator>
  <cp:lastModifiedBy>Aro Timo</cp:lastModifiedBy>
  <cp:revision>4</cp:revision>
  <dcterms:created xsi:type="dcterms:W3CDTF">2024-09-06T10:26:42Z</dcterms:created>
  <dcterms:modified xsi:type="dcterms:W3CDTF">2024-12-10T13:29:37Z</dcterms:modified>
</cp:coreProperties>
</file>